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ppt/notesSlides/notesSlide9.xml" ContentType="application/vnd.openxmlformats-officedocument.presentationml.notesSlide+xml"/>
  <Override PartName="/ppt/theme/themeOverride2.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74" r:id="rId3"/>
    <p:sldId id="277" r:id="rId4"/>
    <p:sldId id="259" r:id="rId5"/>
    <p:sldId id="260" r:id="rId6"/>
    <p:sldId id="262" r:id="rId7"/>
    <p:sldId id="264" r:id="rId8"/>
    <p:sldId id="265" r:id="rId9"/>
    <p:sldId id="266" r:id="rId10"/>
    <p:sldId id="276" r:id="rId11"/>
    <p:sldId id="268" r:id="rId12"/>
    <p:sldId id="269" r:id="rId13"/>
    <p:sldId id="270" r:id="rId14"/>
    <p:sldId id="273" r:id="rId15"/>
    <p:sldId id="26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0012" autoAdjust="0"/>
  </p:normalViewPr>
  <p:slideViewPr>
    <p:cSldViewPr snapToGrid="0">
      <p:cViewPr>
        <p:scale>
          <a:sx n="75" d="100"/>
          <a:sy n="75" d="100"/>
        </p:scale>
        <p:origin x="326" y="-334"/>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jpeg>
</file>

<file path=ppt/media/image12.png>
</file>

<file path=ppt/media/image13.jpeg>
</file>

<file path=ppt/media/image2.jpeg>
</file>

<file path=ppt/media/image3.jpeg>
</file>

<file path=ppt/media/image4.pn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F676E9-5B14-412D-A37B-B5B941FBCF94}" type="datetimeFigureOut">
              <a:rPr lang="en-GB" smtClean="0"/>
              <a:t>18/07/2023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A4BA99-D042-4B9C-B9FA-032B249FC8C5}" type="slidenum">
              <a:rPr lang="en-GB" smtClean="0"/>
              <a:t>‹#›</a:t>
            </a:fld>
            <a:endParaRPr lang="en-GB"/>
          </a:p>
        </p:txBody>
      </p:sp>
    </p:spTree>
    <p:extLst>
      <p:ext uri="{BB962C8B-B14F-4D97-AF65-F5344CB8AC3E}">
        <p14:creationId xmlns:p14="http://schemas.microsoft.com/office/powerpoint/2010/main" val="18701538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1</a:t>
            </a:fld>
            <a:endParaRPr lang="en-GB"/>
          </a:p>
        </p:txBody>
      </p:sp>
    </p:spTree>
    <p:extLst>
      <p:ext uri="{BB962C8B-B14F-4D97-AF65-F5344CB8AC3E}">
        <p14:creationId xmlns:p14="http://schemas.microsoft.com/office/powerpoint/2010/main" val="29504726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14</a:t>
            </a:fld>
            <a:endParaRPr lang="en-GB"/>
          </a:p>
        </p:txBody>
      </p:sp>
    </p:spTree>
    <p:extLst>
      <p:ext uri="{BB962C8B-B14F-4D97-AF65-F5344CB8AC3E}">
        <p14:creationId xmlns:p14="http://schemas.microsoft.com/office/powerpoint/2010/main" val="15086604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15</a:t>
            </a:fld>
            <a:endParaRPr lang="en-GB"/>
          </a:p>
        </p:txBody>
      </p:sp>
    </p:spTree>
    <p:extLst>
      <p:ext uri="{BB962C8B-B14F-4D97-AF65-F5344CB8AC3E}">
        <p14:creationId xmlns:p14="http://schemas.microsoft.com/office/powerpoint/2010/main" val="2142007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2</a:t>
            </a:fld>
            <a:endParaRPr lang="en-GB"/>
          </a:p>
        </p:txBody>
      </p:sp>
    </p:spTree>
    <p:extLst>
      <p:ext uri="{BB962C8B-B14F-4D97-AF65-F5344CB8AC3E}">
        <p14:creationId xmlns:p14="http://schemas.microsoft.com/office/powerpoint/2010/main" val="3357823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3</a:t>
            </a:fld>
            <a:endParaRPr lang="en-GB"/>
          </a:p>
        </p:txBody>
      </p:sp>
    </p:spTree>
    <p:extLst>
      <p:ext uri="{BB962C8B-B14F-4D97-AF65-F5344CB8AC3E}">
        <p14:creationId xmlns:p14="http://schemas.microsoft.com/office/powerpoint/2010/main" val="4087567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4</a:t>
            </a:fld>
            <a:endParaRPr lang="en-GB"/>
          </a:p>
        </p:txBody>
      </p:sp>
    </p:spTree>
    <p:extLst>
      <p:ext uri="{BB962C8B-B14F-4D97-AF65-F5344CB8AC3E}">
        <p14:creationId xmlns:p14="http://schemas.microsoft.com/office/powerpoint/2010/main" val="3592507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5</a:t>
            </a:fld>
            <a:endParaRPr lang="en-GB"/>
          </a:p>
        </p:txBody>
      </p:sp>
    </p:spTree>
    <p:extLst>
      <p:ext uri="{BB962C8B-B14F-4D97-AF65-F5344CB8AC3E}">
        <p14:creationId xmlns:p14="http://schemas.microsoft.com/office/powerpoint/2010/main" val="1817783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6</a:t>
            </a:fld>
            <a:endParaRPr lang="en-GB"/>
          </a:p>
        </p:txBody>
      </p:sp>
    </p:spTree>
    <p:extLst>
      <p:ext uri="{BB962C8B-B14F-4D97-AF65-F5344CB8AC3E}">
        <p14:creationId xmlns:p14="http://schemas.microsoft.com/office/powerpoint/2010/main" val="2132556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8</a:t>
            </a:fld>
            <a:endParaRPr lang="en-GB"/>
          </a:p>
        </p:txBody>
      </p:sp>
    </p:spTree>
    <p:extLst>
      <p:ext uri="{BB962C8B-B14F-4D97-AF65-F5344CB8AC3E}">
        <p14:creationId xmlns:p14="http://schemas.microsoft.com/office/powerpoint/2010/main" val="1317761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10</a:t>
            </a:fld>
            <a:endParaRPr lang="en-GB"/>
          </a:p>
        </p:txBody>
      </p:sp>
    </p:spTree>
    <p:extLst>
      <p:ext uri="{BB962C8B-B14F-4D97-AF65-F5344CB8AC3E}">
        <p14:creationId xmlns:p14="http://schemas.microsoft.com/office/powerpoint/2010/main" val="3063742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buFont typeface="+mj-lt"/>
              <a:buAutoNum type="arabicPeriod"/>
            </a:pPr>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12</a:t>
            </a:fld>
            <a:endParaRPr lang="en-GB"/>
          </a:p>
        </p:txBody>
      </p:sp>
    </p:spTree>
    <p:extLst>
      <p:ext uri="{BB962C8B-B14F-4D97-AF65-F5344CB8AC3E}">
        <p14:creationId xmlns:p14="http://schemas.microsoft.com/office/powerpoint/2010/main" val="12388956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78256-DD92-6596-B2CA-0C4B4AA232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ADD3F53-A63E-57E8-B0C3-630C0FED44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B4AC103-74EE-F747-AFC2-CFD361EE9170}"/>
              </a:ext>
            </a:extLst>
          </p:cNvPr>
          <p:cNvSpPr>
            <a:spLocks noGrp="1"/>
          </p:cNvSpPr>
          <p:nvPr>
            <p:ph type="dt" sz="half" idx="10"/>
          </p:nvPr>
        </p:nvSpPr>
        <p:spPr/>
        <p:txBody>
          <a:bodyPr/>
          <a:lstStyle/>
          <a:p>
            <a:fld id="{22DAD5A5-2F16-46B8-87D6-B509DCFA6DBD}" type="datetimeFigureOut">
              <a:rPr lang="en-GB" smtClean="0"/>
              <a:t>18/07/2023</a:t>
            </a:fld>
            <a:endParaRPr lang="en-GB"/>
          </a:p>
        </p:txBody>
      </p:sp>
      <p:sp>
        <p:nvSpPr>
          <p:cNvPr id="5" name="Footer Placeholder 4">
            <a:extLst>
              <a:ext uri="{FF2B5EF4-FFF2-40B4-BE49-F238E27FC236}">
                <a16:creationId xmlns:a16="http://schemas.microsoft.com/office/drawing/2014/main" id="{2684FA72-F38F-D54B-BAAD-418AB7F65A7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CCB07F8-546F-D44F-C2C4-D00C8F20673D}"/>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2226853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BEE3D-8AC0-EEB4-A2EA-31640B8F4A7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AE4564D-F048-5624-78B1-9CEED03EC5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20BA1AF-508B-4177-9DDC-62F41790E155}"/>
              </a:ext>
            </a:extLst>
          </p:cNvPr>
          <p:cNvSpPr>
            <a:spLocks noGrp="1"/>
          </p:cNvSpPr>
          <p:nvPr>
            <p:ph type="dt" sz="half" idx="10"/>
          </p:nvPr>
        </p:nvSpPr>
        <p:spPr/>
        <p:txBody>
          <a:bodyPr/>
          <a:lstStyle/>
          <a:p>
            <a:fld id="{22DAD5A5-2F16-46B8-87D6-B509DCFA6DBD}" type="datetimeFigureOut">
              <a:rPr lang="en-GB" smtClean="0"/>
              <a:t>18/07/2023</a:t>
            </a:fld>
            <a:endParaRPr lang="en-GB"/>
          </a:p>
        </p:txBody>
      </p:sp>
      <p:sp>
        <p:nvSpPr>
          <p:cNvPr id="5" name="Footer Placeholder 4">
            <a:extLst>
              <a:ext uri="{FF2B5EF4-FFF2-40B4-BE49-F238E27FC236}">
                <a16:creationId xmlns:a16="http://schemas.microsoft.com/office/drawing/2014/main" id="{858D2045-3C78-6F46-64A3-2EF44AC78D2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D8B51A8-02C4-94ED-616F-E8D7007372B2}"/>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951909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F4A341-DE4F-E353-A56C-7E4BDB14B1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976BADA-678F-8098-3F7F-F1E861E6A61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1D670D5-611C-5EF3-59AB-00BF0E683853}"/>
              </a:ext>
            </a:extLst>
          </p:cNvPr>
          <p:cNvSpPr>
            <a:spLocks noGrp="1"/>
          </p:cNvSpPr>
          <p:nvPr>
            <p:ph type="dt" sz="half" idx="10"/>
          </p:nvPr>
        </p:nvSpPr>
        <p:spPr/>
        <p:txBody>
          <a:bodyPr/>
          <a:lstStyle/>
          <a:p>
            <a:fld id="{22DAD5A5-2F16-46B8-87D6-B509DCFA6DBD}" type="datetimeFigureOut">
              <a:rPr lang="en-GB" smtClean="0"/>
              <a:t>18/07/2023</a:t>
            </a:fld>
            <a:endParaRPr lang="en-GB"/>
          </a:p>
        </p:txBody>
      </p:sp>
      <p:sp>
        <p:nvSpPr>
          <p:cNvPr id="5" name="Footer Placeholder 4">
            <a:extLst>
              <a:ext uri="{FF2B5EF4-FFF2-40B4-BE49-F238E27FC236}">
                <a16:creationId xmlns:a16="http://schemas.microsoft.com/office/drawing/2014/main" id="{22C1E9F0-0227-C72A-2BA0-4538A74F060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D3AEFE-13E8-530E-DAD5-D65BCD0C524D}"/>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3119023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3CD38-A525-66F0-FA3A-743808568C7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376366A-535E-7A70-B63D-9C6C44C966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7E67BE-6125-8A79-3B06-209BC76BC1FB}"/>
              </a:ext>
            </a:extLst>
          </p:cNvPr>
          <p:cNvSpPr>
            <a:spLocks noGrp="1"/>
          </p:cNvSpPr>
          <p:nvPr>
            <p:ph type="dt" sz="half" idx="10"/>
          </p:nvPr>
        </p:nvSpPr>
        <p:spPr/>
        <p:txBody>
          <a:bodyPr/>
          <a:lstStyle/>
          <a:p>
            <a:fld id="{22DAD5A5-2F16-46B8-87D6-B509DCFA6DBD}" type="datetimeFigureOut">
              <a:rPr lang="en-GB" smtClean="0"/>
              <a:t>18/07/2023</a:t>
            </a:fld>
            <a:endParaRPr lang="en-GB"/>
          </a:p>
        </p:txBody>
      </p:sp>
      <p:sp>
        <p:nvSpPr>
          <p:cNvPr id="5" name="Footer Placeholder 4">
            <a:extLst>
              <a:ext uri="{FF2B5EF4-FFF2-40B4-BE49-F238E27FC236}">
                <a16:creationId xmlns:a16="http://schemas.microsoft.com/office/drawing/2014/main" id="{BD30668B-D37F-F1DC-B0CB-5B4F163A2A5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E6222BB-BDCE-576A-5F3A-BBE26E441F17}"/>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10847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16B8F-2B47-EFC7-0D48-FD0FADC811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071C8A7-7DED-E15A-7734-34B0F71E7B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B67D564-3DAE-BB9D-0311-408207B7DCEF}"/>
              </a:ext>
            </a:extLst>
          </p:cNvPr>
          <p:cNvSpPr>
            <a:spLocks noGrp="1"/>
          </p:cNvSpPr>
          <p:nvPr>
            <p:ph type="dt" sz="half" idx="10"/>
          </p:nvPr>
        </p:nvSpPr>
        <p:spPr/>
        <p:txBody>
          <a:bodyPr/>
          <a:lstStyle/>
          <a:p>
            <a:fld id="{22DAD5A5-2F16-46B8-87D6-B509DCFA6DBD}" type="datetimeFigureOut">
              <a:rPr lang="en-GB" smtClean="0"/>
              <a:t>18/07/2023</a:t>
            </a:fld>
            <a:endParaRPr lang="en-GB"/>
          </a:p>
        </p:txBody>
      </p:sp>
      <p:sp>
        <p:nvSpPr>
          <p:cNvPr id="5" name="Footer Placeholder 4">
            <a:extLst>
              <a:ext uri="{FF2B5EF4-FFF2-40B4-BE49-F238E27FC236}">
                <a16:creationId xmlns:a16="http://schemas.microsoft.com/office/drawing/2014/main" id="{A35FBE00-DE8D-16E2-0E0B-442EDFEAC99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6E68043-F041-039D-AA36-9A88DD444607}"/>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993189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8638F-73A4-08F5-97ED-5E9563BA0C3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D6FDE40-E95F-7E40-95D9-33021731BA2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38F37BA-B346-6339-F91D-172717FACB2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E994473-7C6E-9603-21C8-64BB798C084B}"/>
              </a:ext>
            </a:extLst>
          </p:cNvPr>
          <p:cNvSpPr>
            <a:spLocks noGrp="1"/>
          </p:cNvSpPr>
          <p:nvPr>
            <p:ph type="dt" sz="half" idx="10"/>
          </p:nvPr>
        </p:nvSpPr>
        <p:spPr/>
        <p:txBody>
          <a:bodyPr/>
          <a:lstStyle/>
          <a:p>
            <a:fld id="{22DAD5A5-2F16-46B8-87D6-B509DCFA6DBD}" type="datetimeFigureOut">
              <a:rPr lang="en-GB" smtClean="0"/>
              <a:t>18/07/2023</a:t>
            </a:fld>
            <a:endParaRPr lang="en-GB"/>
          </a:p>
        </p:txBody>
      </p:sp>
      <p:sp>
        <p:nvSpPr>
          <p:cNvPr id="6" name="Footer Placeholder 5">
            <a:extLst>
              <a:ext uri="{FF2B5EF4-FFF2-40B4-BE49-F238E27FC236}">
                <a16:creationId xmlns:a16="http://schemas.microsoft.com/office/drawing/2014/main" id="{D2E2E027-1380-0702-23A6-F767B32CA55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5DBC53E-9C20-5E78-15FC-C0543F5EE511}"/>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4190792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38C74-3AF0-AE94-EC01-392E04318104}"/>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060F500-FC08-2853-6ACA-E05DA8B796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255DF6-6EB6-A543-88C4-87D99B6A1C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72435E3-F661-DD69-F1E6-A91A6E7519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8937F7-3BF5-897D-C72D-2693658A702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3698983-BAFF-9408-8C16-5B80081630B8}"/>
              </a:ext>
            </a:extLst>
          </p:cNvPr>
          <p:cNvSpPr>
            <a:spLocks noGrp="1"/>
          </p:cNvSpPr>
          <p:nvPr>
            <p:ph type="dt" sz="half" idx="10"/>
          </p:nvPr>
        </p:nvSpPr>
        <p:spPr/>
        <p:txBody>
          <a:bodyPr/>
          <a:lstStyle/>
          <a:p>
            <a:fld id="{22DAD5A5-2F16-46B8-87D6-B509DCFA6DBD}" type="datetimeFigureOut">
              <a:rPr lang="en-GB" smtClean="0"/>
              <a:t>18/07/2023</a:t>
            </a:fld>
            <a:endParaRPr lang="en-GB"/>
          </a:p>
        </p:txBody>
      </p:sp>
      <p:sp>
        <p:nvSpPr>
          <p:cNvPr id="8" name="Footer Placeholder 7">
            <a:extLst>
              <a:ext uri="{FF2B5EF4-FFF2-40B4-BE49-F238E27FC236}">
                <a16:creationId xmlns:a16="http://schemas.microsoft.com/office/drawing/2014/main" id="{76A65AC2-3FC9-836A-AE56-64CE166D772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9A6D6D0F-FD1A-F269-B43E-817EC8389FF0}"/>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3599503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21149-D757-2716-426B-6EF2D655D53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7EED0FE-9BB4-2573-604B-E0D7A67ACBD6}"/>
              </a:ext>
            </a:extLst>
          </p:cNvPr>
          <p:cNvSpPr>
            <a:spLocks noGrp="1"/>
          </p:cNvSpPr>
          <p:nvPr>
            <p:ph type="dt" sz="half" idx="10"/>
          </p:nvPr>
        </p:nvSpPr>
        <p:spPr/>
        <p:txBody>
          <a:bodyPr/>
          <a:lstStyle/>
          <a:p>
            <a:fld id="{22DAD5A5-2F16-46B8-87D6-B509DCFA6DBD}" type="datetimeFigureOut">
              <a:rPr lang="en-GB" smtClean="0"/>
              <a:t>18/07/2023</a:t>
            </a:fld>
            <a:endParaRPr lang="en-GB"/>
          </a:p>
        </p:txBody>
      </p:sp>
      <p:sp>
        <p:nvSpPr>
          <p:cNvPr id="4" name="Footer Placeholder 3">
            <a:extLst>
              <a:ext uri="{FF2B5EF4-FFF2-40B4-BE49-F238E27FC236}">
                <a16:creationId xmlns:a16="http://schemas.microsoft.com/office/drawing/2014/main" id="{E1C00F2D-CCFF-E5E9-289D-40DA7A89FE2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3A3A7E6F-E3D4-26CC-FC2E-0C403F991F27}"/>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2973849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04D5F0-9806-59E4-B83E-7B103B6972FD}"/>
              </a:ext>
            </a:extLst>
          </p:cNvPr>
          <p:cNvSpPr>
            <a:spLocks noGrp="1"/>
          </p:cNvSpPr>
          <p:nvPr>
            <p:ph type="dt" sz="half" idx="10"/>
          </p:nvPr>
        </p:nvSpPr>
        <p:spPr/>
        <p:txBody>
          <a:bodyPr/>
          <a:lstStyle/>
          <a:p>
            <a:fld id="{22DAD5A5-2F16-46B8-87D6-B509DCFA6DBD}" type="datetimeFigureOut">
              <a:rPr lang="en-GB" smtClean="0"/>
              <a:t>18/07/2023</a:t>
            </a:fld>
            <a:endParaRPr lang="en-GB"/>
          </a:p>
        </p:txBody>
      </p:sp>
      <p:sp>
        <p:nvSpPr>
          <p:cNvPr id="3" name="Footer Placeholder 2">
            <a:extLst>
              <a:ext uri="{FF2B5EF4-FFF2-40B4-BE49-F238E27FC236}">
                <a16:creationId xmlns:a16="http://schemas.microsoft.com/office/drawing/2014/main" id="{5139A044-5307-9CA9-9B0A-DF3A13B3E616}"/>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8C75525-67B3-8A24-D963-7A5A1B02EBBC}"/>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335661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BEDAF-3A69-1F52-126A-711AB029C4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7996926-DD1F-5500-21E1-E9199EACE3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2F94044-DB2D-0806-0132-1ADCB158D8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E9FAAA-1B80-4074-47F8-BA7EC0C6B1BD}"/>
              </a:ext>
            </a:extLst>
          </p:cNvPr>
          <p:cNvSpPr>
            <a:spLocks noGrp="1"/>
          </p:cNvSpPr>
          <p:nvPr>
            <p:ph type="dt" sz="half" idx="10"/>
          </p:nvPr>
        </p:nvSpPr>
        <p:spPr/>
        <p:txBody>
          <a:bodyPr/>
          <a:lstStyle/>
          <a:p>
            <a:fld id="{22DAD5A5-2F16-46B8-87D6-B509DCFA6DBD}" type="datetimeFigureOut">
              <a:rPr lang="en-GB" smtClean="0"/>
              <a:t>18/07/2023</a:t>
            </a:fld>
            <a:endParaRPr lang="en-GB"/>
          </a:p>
        </p:txBody>
      </p:sp>
      <p:sp>
        <p:nvSpPr>
          <p:cNvPr id="6" name="Footer Placeholder 5">
            <a:extLst>
              <a:ext uri="{FF2B5EF4-FFF2-40B4-BE49-F238E27FC236}">
                <a16:creationId xmlns:a16="http://schemas.microsoft.com/office/drawing/2014/main" id="{ED5768DA-3CFD-D939-3E36-9260B937760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D7E08C7-9294-1423-7B38-DC8435FE0B48}"/>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2727970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48DEA-8484-3D2C-085F-CC2FC080F7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7298FD42-B897-701B-F47A-98C705B0B2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156BDA0-F7FC-9469-0CFD-930031ECA5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ACE520-2E41-CCEB-E180-D963F65339F0}"/>
              </a:ext>
            </a:extLst>
          </p:cNvPr>
          <p:cNvSpPr>
            <a:spLocks noGrp="1"/>
          </p:cNvSpPr>
          <p:nvPr>
            <p:ph type="dt" sz="half" idx="10"/>
          </p:nvPr>
        </p:nvSpPr>
        <p:spPr/>
        <p:txBody>
          <a:bodyPr/>
          <a:lstStyle/>
          <a:p>
            <a:fld id="{22DAD5A5-2F16-46B8-87D6-B509DCFA6DBD}" type="datetimeFigureOut">
              <a:rPr lang="en-GB" smtClean="0"/>
              <a:t>18/07/2023</a:t>
            </a:fld>
            <a:endParaRPr lang="en-GB"/>
          </a:p>
        </p:txBody>
      </p:sp>
      <p:sp>
        <p:nvSpPr>
          <p:cNvPr id="6" name="Footer Placeholder 5">
            <a:extLst>
              <a:ext uri="{FF2B5EF4-FFF2-40B4-BE49-F238E27FC236}">
                <a16:creationId xmlns:a16="http://schemas.microsoft.com/office/drawing/2014/main" id="{6301DFBA-4A86-DED5-4B0D-7C735CA7D05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DA3BB44-F6B5-E9AA-D974-345C74E630F5}"/>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1740033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4233A8-B0D1-4BDA-2219-55BB55EFC7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B594D3B-D787-8396-24A7-F71FA3CD7B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D9F0945-BB97-8B66-1933-2E69C6A467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DAD5A5-2F16-46B8-87D6-B509DCFA6DBD}" type="datetimeFigureOut">
              <a:rPr lang="en-GB" smtClean="0"/>
              <a:t>18/07/2023</a:t>
            </a:fld>
            <a:endParaRPr lang="en-GB"/>
          </a:p>
        </p:txBody>
      </p:sp>
      <p:sp>
        <p:nvSpPr>
          <p:cNvPr id="5" name="Footer Placeholder 4">
            <a:extLst>
              <a:ext uri="{FF2B5EF4-FFF2-40B4-BE49-F238E27FC236}">
                <a16:creationId xmlns:a16="http://schemas.microsoft.com/office/drawing/2014/main" id="{A9D4BBA2-9737-E5C3-1A0A-D8A70BDC89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0A0275E-ECE9-EE9D-C401-7A9970BA6B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B8BBBF-C8C3-4451-96CE-98DB09D241C6}" type="slidenum">
              <a:rPr lang="en-GB" smtClean="0"/>
              <a:t>‹#›</a:t>
            </a:fld>
            <a:endParaRPr lang="en-GB"/>
          </a:p>
        </p:txBody>
      </p:sp>
    </p:spTree>
    <p:extLst>
      <p:ext uri="{BB962C8B-B14F-4D97-AF65-F5344CB8AC3E}">
        <p14:creationId xmlns:p14="http://schemas.microsoft.com/office/powerpoint/2010/main" val="23158677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hemeOverride" Target="../theme/themeOverride1.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hemeOverride" Target="../theme/themeOverride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5000"/>
            <a:lum/>
          </a:blip>
          <a:srcRect/>
          <a:stretch>
            <a:fillRect t="-6000" b="-6000"/>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BF5FF3C-749A-59C3-410A-28B94F4110CE}"/>
              </a:ext>
            </a:extLst>
          </p:cNvPr>
          <p:cNvSpPr txBox="1"/>
          <p:nvPr/>
        </p:nvSpPr>
        <p:spPr>
          <a:xfrm>
            <a:off x="4087906" y="2558116"/>
            <a:ext cx="8104094" cy="2554545"/>
          </a:xfrm>
          <a:prstGeom prst="rect">
            <a:avLst/>
          </a:prstGeom>
          <a:solidFill>
            <a:schemeClr val="bg1">
              <a:alpha val="66000"/>
            </a:schemeClr>
          </a:solidFill>
        </p:spPr>
        <p:txBody>
          <a:bodyPr wrap="square" rtlCol="0">
            <a:spAutoFit/>
          </a:bodyPr>
          <a:lstStyle/>
          <a:p>
            <a:r>
              <a:rPr lang="en-AU" sz="4000" dirty="0">
                <a:latin typeface="+mj-lt"/>
              </a:rPr>
              <a:t>Optimizing Return of Investments: Identifying the Most Profitable Property Type and Neighbourhoods for Short-stay Rentals in New York</a:t>
            </a:r>
            <a:endParaRPr lang="en-GB" sz="4000" dirty="0">
              <a:latin typeface="+mj-lt"/>
            </a:endParaRPr>
          </a:p>
        </p:txBody>
      </p:sp>
      <p:sp>
        <p:nvSpPr>
          <p:cNvPr id="9" name="TextBox 8">
            <a:extLst>
              <a:ext uri="{FF2B5EF4-FFF2-40B4-BE49-F238E27FC236}">
                <a16:creationId xmlns:a16="http://schemas.microsoft.com/office/drawing/2014/main" id="{E4DCC3A5-B826-ADE0-E84A-C31F4A28BB9B}"/>
              </a:ext>
            </a:extLst>
          </p:cNvPr>
          <p:cNvSpPr txBox="1"/>
          <p:nvPr/>
        </p:nvSpPr>
        <p:spPr>
          <a:xfrm>
            <a:off x="7098030" y="5356528"/>
            <a:ext cx="5093970" cy="615553"/>
          </a:xfrm>
          <a:prstGeom prst="rect">
            <a:avLst/>
          </a:prstGeom>
          <a:solidFill>
            <a:schemeClr val="bg1">
              <a:alpha val="39000"/>
            </a:schemeClr>
          </a:solidFill>
        </p:spPr>
        <p:txBody>
          <a:bodyPr wrap="square" rtlCol="0">
            <a:spAutoFit/>
          </a:bodyPr>
          <a:lstStyle/>
          <a:p>
            <a:r>
              <a:rPr lang="en-GB" sz="2000" dirty="0">
                <a:solidFill>
                  <a:srgbClr val="333333"/>
                </a:solidFill>
                <a:effectLst/>
                <a:latin typeface="Tableau Regular"/>
              </a:rPr>
              <a:t>Business Analysis by Patricia May Reyes</a:t>
            </a:r>
          </a:p>
          <a:p>
            <a:r>
              <a:rPr lang="en-GB" sz="1400" dirty="0">
                <a:solidFill>
                  <a:srgbClr val="333333"/>
                </a:solidFill>
                <a:latin typeface="Tableau Regular"/>
              </a:rPr>
              <a:t>RMITO Business Analytics and Visualisation</a:t>
            </a:r>
            <a:endParaRPr lang="en-GB" sz="1400" dirty="0"/>
          </a:p>
        </p:txBody>
      </p:sp>
    </p:spTree>
    <p:extLst>
      <p:ext uri="{BB962C8B-B14F-4D97-AF65-F5344CB8AC3E}">
        <p14:creationId xmlns:p14="http://schemas.microsoft.com/office/powerpoint/2010/main" val="8755925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21" name="Freeform: Shape 20">
            <a:extLst>
              <a:ext uri="{FF2B5EF4-FFF2-40B4-BE49-F238E27FC236}">
                <a16:creationId xmlns:a16="http://schemas.microsoft.com/office/drawing/2014/main" id="{0ACBD85E-A404-45CB-B532-1039E479D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DB1626B1-BAC7-4893-A5AC-620597685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D64E9910-51FE-45BF-973D-9D2401FD3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2" name="Picture 1">
            <a:extLst>
              <a:ext uri="{FF2B5EF4-FFF2-40B4-BE49-F238E27FC236}">
                <a16:creationId xmlns:a16="http://schemas.microsoft.com/office/drawing/2014/main" id="{F8D37095-E054-67E2-45F4-FD10CEB013C3}"/>
              </a:ext>
            </a:extLst>
          </p:cNvPr>
          <p:cNvPicPr>
            <a:picLocks noChangeAspect="1"/>
          </p:cNvPicPr>
          <p:nvPr/>
        </p:nvPicPr>
        <p:blipFill>
          <a:blip r:embed="rId3"/>
          <a:stretch>
            <a:fillRect/>
          </a:stretch>
        </p:blipFill>
        <p:spPr>
          <a:xfrm>
            <a:off x="812800" y="977023"/>
            <a:ext cx="10778836" cy="4564183"/>
          </a:xfrm>
          <a:prstGeom prst="rect">
            <a:avLst/>
          </a:prstGeom>
          <a:effectLst>
            <a:outerShdw blurRad="50800" dist="50800" dir="3000000" algn="ctr" rotWithShape="0">
              <a:srgbClr val="000000">
                <a:alpha val="40000"/>
              </a:srgbClr>
            </a:outerShdw>
          </a:effectLst>
        </p:spPr>
      </p:pic>
    </p:spTree>
    <p:extLst>
      <p:ext uri="{BB962C8B-B14F-4D97-AF65-F5344CB8AC3E}">
        <p14:creationId xmlns:p14="http://schemas.microsoft.com/office/powerpoint/2010/main" val="1512722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63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8" name="Slide Background Fill">
            <a:extLst>
              <a:ext uri="{FF2B5EF4-FFF2-40B4-BE49-F238E27FC236}">
                <a16:creationId xmlns:a16="http://schemas.microsoft.com/office/drawing/2014/main" id="{C04DA1FE-EBEF-4AF3-A3C6-067C78D4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63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color fill">
            <a:extLst>
              <a:ext uri="{FF2B5EF4-FFF2-40B4-BE49-F238E27FC236}">
                <a16:creationId xmlns:a16="http://schemas.microsoft.com/office/drawing/2014/main" id="{8B1B3E66-23F5-436C-A0C1-32A666D280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634"/>
            <a:ext cx="12188949"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3" descr="Manhattan skyline">
            <a:extLst>
              <a:ext uri="{FF2B5EF4-FFF2-40B4-BE49-F238E27FC236}">
                <a16:creationId xmlns:a16="http://schemas.microsoft.com/office/drawing/2014/main" id="{F9573A29-93B7-7E6E-DC78-AD05EC345EB6}"/>
              </a:ext>
            </a:extLst>
          </p:cNvPr>
          <p:cNvPicPr>
            <a:picLocks noChangeAspect="1"/>
          </p:cNvPicPr>
          <p:nvPr/>
        </p:nvPicPr>
        <p:blipFill rotWithShape="1">
          <a:blip r:embed="rId2">
            <a:alphaModFix amt="31000"/>
          </a:blip>
          <a:srcRect t="15730"/>
          <a:stretch/>
        </p:blipFill>
        <p:spPr>
          <a:xfrm>
            <a:off x="3048" y="14767"/>
            <a:ext cx="12192001" cy="6858000"/>
          </a:xfrm>
          <a:prstGeom prst="rect">
            <a:avLst/>
          </a:prstGeom>
        </p:spPr>
      </p:pic>
      <p:grpSp>
        <p:nvGrpSpPr>
          <p:cNvPr id="42" name="Group 41">
            <a:extLst>
              <a:ext uri="{FF2B5EF4-FFF2-40B4-BE49-F238E27FC236}">
                <a16:creationId xmlns:a16="http://schemas.microsoft.com/office/drawing/2014/main" id="{28EC230A-A12C-4339-92EE-F850809ECEA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43" name="Freeform: Shape 42">
              <a:extLst>
                <a:ext uri="{FF2B5EF4-FFF2-40B4-BE49-F238E27FC236}">
                  <a16:creationId xmlns:a16="http://schemas.microsoft.com/office/drawing/2014/main" id="{99266DA8-A1F2-4B9F-AD49-F0F4270B50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Shape 43">
              <a:extLst>
                <a:ext uri="{FF2B5EF4-FFF2-40B4-BE49-F238E27FC236}">
                  <a16:creationId xmlns:a16="http://schemas.microsoft.com/office/drawing/2014/main" id="{B85EAE53-C456-4300-BEA6-3AF8CC0F5F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831E0EBD-0F61-4DE9-9397-8E53620710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Shape 45">
              <a:extLst>
                <a:ext uri="{FF2B5EF4-FFF2-40B4-BE49-F238E27FC236}">
                  <a16:creationId xmlns:a16="http://schemas.microsoft.com/office/drawing/2014/main" id="{E00BA56C-1B81-460E-96B4-6E0DDE6778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0F84DEAC-B1F0-4AAF-9532-1F93B473F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3E9BF985-74AA-43F0-A812-F4CD338417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AA31C745-2F56-4B25-8616-92358DAFA0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C0D86FD6-83BC-395F-8B19-BA43174F6380}"/>
              </a:ext>
            </a:extLst>
          </p:cNvPr>
          <p:cNvSpPr txBox="1"/>
          <p:nvPr/>
        </p:nvSpPr>
        <p:spPr>
          <a:xfrm>
            <a:off x="789708" y="666352"/>
            <a:ext cx="10558405" cy="3039374"/>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What is the average nightly rate in short-stay rentals in New York City?</a:t>
            </a:r>
          </a:p>
        </p:txBody>
      </p:sp>
    </p:spTree>
    <p:extLst>
      <p:ext uri="{BB962C8B-B14F-4D97-AF65-F5344CB8AC3E}">
        <p14:creationId xmlns:p14="http://schemas.microsoft.com/office/powerpoint/2010/main" val="446505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533514-626E-7FE8-F623-3734E7FC5332}"/>
              </a:ext>
            </a:extLst>
          </p:cNvPr>
          <p:cNvPicPr>
            <a:picLocks noChangeAspect="1"/>
          </p:cNvPicPr>
          <p:nvPr/>
        </p:nvPicPr>
        <p:blipFill>
          <a:blip r:embed="rId4"/>
          <a:stretch>
            <a:fillRect/>
          </a:stretch>
        </p:blipFill>
        <p:spPr>
          <a:xfrm>
            <a:off x="630865" y="752159"/>
            <a:ext cx="10930270" cy="4990281"/>
          </a:xfrm>
          <a:prstGeom prst="rect">
            <a:avLst/>
          </a:prstGeom>
          <a:effectLst>
            <a:outerShdw blurRad="50800" dist="50800" dir="3000000" algn="ctr" rotWithShape="0">
              <a:srgbClr val="000000">
                <a:alpha val="40000"/>
              </a:srgbClr>
            </a:outerShdw>
          </a:effectLst>
        </p:spPr>
      </p:pic>
    </p:spTree>
    <p:extLst>
      <p:ext uri="{BB962C8B-B14F-4D97-AF65-F5344CB8AC3E}">
        <p14:creationId xmlns:p14="http://schemas.microsoft.com/office/powerpoint/2010/main" val="2471953091"/>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View of Brooklyn Bridge in New York City">
            <a:extLst>
              <a:ext uri="{FF2B5EF4-FFF2-40B4-BE49-F238E27FC236}">
                <a16:creationId xmlns:a16="http://schemas.microsoft.com/office/drawing/2014/main" id="{06F645D4-42B3-FA94-3D3A-09E60FDADB15}"/>
              </a:ext>
            </a:extLst>
          </p:cNvPr>
          <p:cNvPicPr>
            <a:picLocks noChangeAspect="1"/>
          </p:cNvPicPr>
          <p:nvPr/>
        </p:nvPicPr>
        <p:blipFill rotWithShape="1">
          <a:blip r:embed="rId2">
            <a:extLst>
              <a:ext uri="{28A0092B-C50C-407E-A947-70E740481C1C}">
                <a14:useLocalDpi xmlns:a14="http://schemas.microsoft.com/office/drawing/2010/main" val="0"/>
              </a:ext>
            </a:extLst>
          </a:blip>
          <a:srcRect l="5884" r="-1" b="-1"/>
          <a:stretch/>
        </p:blipFill>
        <p:spPr>
          <a:xfrm>
            <a:off x="2522356" y="10"/>
            <a:ext cx="9669642" cy="6857990"/>
          </a:xfrm>
          <a:prstGeom prst="rect">
            <a:avLst/>
          </a:prstGeom>
        </p:spPr>
      </p:pic>
      <p:sp>
        <p:nvSpPr>
          <p:cNvPr id="26" name="Rectangle 2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6B9FA135-D12D-B072-2B4D-0A410B3062F7}"/>
              </a:ext>
            </a:extLst>
          </p:cNvPr>
          <p:cNvSpPr txBox="1"/>
          <p:nvPr/>
        </p:nvSpPr>
        <p:spPr>
          <a:xfrm>
            <a:off x="838200" y="2434201"/>
            <a:ext cx="3822189" cy="3742762"/>
          </a:xfrm>
          <a:prstGeom prst="rect">
            <a:avLst/>
          </a:prstGeom>
        </p:spPr>
        <p:txBody>
          <a:bodyPr vert="horz" lIns="91440" tIns="45720" rIns="91440" bIns="45720" rtlCol="0">
            <a:normAutofit/>
          </a:bodyPr>
          <a:lstStyle/>
          <a:p>
            <a:pPr>
              <a:lnSpc>
                <a:spcPct val="90000"/>
              </a:lnSpc>
              <a:spcAft>
                <a:spcPts val="600"/>
              </a:spcAft>
            </a:pPr>
            <a:r>
              <a:rPr lang="en-US" sz="3200" dirty="0">
                <a:latin typeface="+mj-lt"/>
              </a:rPr>
              <a:t>What is the average monthly revenue of short-stay rentals in New York?</a:t>
            </a:r>
          </a:p>
        </p:txBody>
      </p:sp>
    </p:spTree>
    <p:extLst>
      <p:ext uri="{BB962C8B-B14F-4D97-AF65-F5344CB8AC3E}">
        <p14:creationId xmlns:p14="http://schemas.microsoft.com/office/powerpoint/2010/main" val="2993578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DF8498-0E8D-4341-D034-B2E569006979}"/>
              </a:ext>
            </a:extLst>
          </p:cNvPr>
          <p:cNvPicPr>
            <a:picLocks noChangeAspect="1"/>
          </p:cNvPicPr>
          <p:nvPr/>
        </p:nvPicPr>
        <p:blipFill>
          <a:blip r:embed="rId4"/>
          <a:stretch>
            <a:fillRect/>
          </a:stretch>
        </p:blipFill>
        <p:spPr>
          <a:xfrm>
            <a:off x="581891" y="820991"/>
            <a:ext cx="11231418" cy="4719972"/>
          </a:xfrm>
          <a:prstGeom prst="rect">
            <a:avLst/>
          </a:prstGeom>
          <a:effectLst>
            <a:outerShdw blurRad="50800" dist="50800" dir="3000000" algn="ctr" rotWithShape="0">
              <a:srgbClr val="000000">
                <a:alpha val="40000"/>
              </a:srgbClr>
            </a:outerShdw>
          </a:effectLst>
        </p:spPr>
      </p:pic>
    </p:spTree>
    <p:extLst>
      <p:ext uri="{BB962C8B-B14F-4D97-AF65-F5344CB8AC3E}">
        <p14:creationId xmlns:p14="http://schemas.microsoft.com/office/powerpoint/2010/main" val="1067410834"/>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4" descr="A photo of a city at the time">
            <a:extLst>
              <a:ext uri="{FF2B5EF4-FFF2-40B4-BE49-F238E27FC236}">
                <a16:creationId xmlns:a16="http://schemas.microsoft.com/office/drawing/2014/main" id="{3DD6A44A-741F-7D9F-7526-75ADA3FEBEAC}"/>
              </a:ext>
            </a:extLst>
          </p:cNvPr>
          <p:cNvPicPr>
            <a:picLocks noChangeAspect="1"/>
          </p:cNvPicPr>
          <p:nvPr/>
        </p:nvPicPr>
        <p:blipFill rotWithShape="1">
          <a:blip r:embed="rId3"/>
          <a:srcRect l="23915" r="23426" b="-2"/>
          <a:stretch/>
        </p:blipFill>
        <p:spPr>
          <a:xfrm>
            <a:off x="-1" y="-2"/>
            <a:ext cx="541019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E49291-E2BB-A496-C7D8-A15457E262BF}"/>
              </a:ext>
            </a:extLst>
          </p:cNvPr>
          <p:cNvSpPr>
            <a:spLocks noGrp="1"/>
          </p:cNvSpPr>
          <p:nvPr>
            <p:ph type="title"/>
          </p:nvPr>
        </p:nvSpPr>
        <p:spPr>
          <a:xfrm>
            <a:off x="6115317" y="405685"/>
            <a:ext cx="5464968" cy="1559301"/>
          </a:xfrm>
        </p:spPr>
        <p:txBody>
          <a:bodyPr>
            <a:normAutofit/>
          </a:bodyPr>
          <a:lstStyle/>
          <a:p>
            <a:r>
              <a:rPr lang="en-AU" sz="4000" dirty="0"/>
              <a:t>Conclusion</a:t>
            </a:r>
            <a:endParaRPr lang="en-GB" sz="4000" dirty="0"/>
          </a:p>
        </p:txBody>
      </p:sp>
      <p:sp>
        <p:nvSpPr>
          <p:cNvPr id="8" name="Content Placeholder 2">
            <a:extLst>
              <a:ext uri="{FF2B5EF4-FFF2-40B4-BE49-F238E27FC236}">
                <a16:creationId xmlns:a16="http://schemas.microsoft.com/office/drawing/2014/main" id="{36261FAD-3DAC-8C5B-8C14-E4AD1DAA007E}"/>
              </a:ext>
            </a:extLst>
          </p:cNvPr>
          <p:cNvSpPr>
            <a:spLocks noGrp="1"/>
          </p:cNvSpPr>
          <p:nvPr>
            <p:ph idx="1"/>
          </p:nvPr>
        </p:nvSpPr>
        <p:spPr>
          <a:xfrm>
            <a:off x="5772727" y="2370671"/>
            <a:ext cx="6086764" cy="4242565"/>
          </a:xfrm>
        </p:spPr>
        <p:txBody>
          <a:bodyPr anchor="ctr">
            <a:normAutofit/>
          </a:bodyPr>
          <a:lstStyle/>
          <a:p>
            <a:r>
              <a:rPr lang="en-AU" sz="1200" dirty="0"/>
              <a:t>The analysis reveals that Manhattan is the most popular neighbourhood group for short-stay rentals in New York, with high engagement levels and positive guest reviews. </a:t>
            </a:r>
          </a:p>
          <a:p>
            <a:r>
              <a:rPr lang="en-AU" sz="1200" dirty="0"/>
              <a:t>Brooklyn follows closely behind, showcasing its popularity among travellers. Bedford-Stuyvesant in Brooklyn emerges as the most booked location, offering an attractive alternative to Manhattan.</a:t>
            </a:r>
          </a:p>
          <a:p>
            <a:r>
              <a:rPr lang="en-GB" sz="1200" dirty="0"/>
              <a:t>The preferences and trends indicate that travellers prefer Entire Home/Apt for room types and apartments dominate the property types. </a:t>
            </a:r>
          </a:p>
          <a:p>
            <a:r>
              <a:rPr lang="en-GB" sz="1200" dirty="0"/>
              <a:t>Selling points include the preference for real beds, the appeal of one-bedroom apartments, and the availability of beds and bathrooms to accommodate different group sizes. </a:t>
            </a:r>
          </a:p>
          <a:p>
            <a:r>
              <a:rPr lang="en-GB" sz="1200" dirty="0"/>
              <a:t>Pricing dynamics highlight variations across locations and neighbourhood groups, with higher rates in Staten Island.</a:t>
            </a:r>
          </a:p>
          <a:p>
            <a:r>
              <a:rPr lang="en-GB" sz="1200" dirty="0"/>
              <a:t>The average monthly revenue distribution emphasizes the dominance of Manhattan and Brooklyn. Townhouses in Manhattan generate the highest revenue, but it is important to consider engagement levels and property types within neighbourhoods. </a:t>
            </a:r>
          </a:p>
          <a:p>
            <a:pPr marL="0" indent="0">
              <a:buNone/>
            </a:pPr>
            <a:r>
              <a:rPr lang="en-GB" sz="1200" dirty="0"/>
              <a:t>These insights provide valuable guidance for investors and property owners seeking the highest return on investment in New York's short-stay rental market.</a:t>
            </a:r>
          </a:p>
        </p:txBody>
      </p:sp>
    </p:spTree>
    <p:extLst>
      <p:ext uri="{BB962C8B-B14F-4D97-AF65-F5344CB8AC3E}">
        <p14:creationId xmlns:p14="http://schemas.microsoft.com/office/powerpoint/2010/main" val="18724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erial view of skyscrapers and city">
            <a:extLst>
              <a:ext uri="{FF2B5EF4-FFF2-40B4-BE49-F238E27FC236}">
                <a16:creationId xmlns:a16="http://schemas.microsoft.com/office/drawing/2014/main" id="{28696B1F-8923-1EBB-11E0-F336B0FC3A67}"/>
              </a:ext>
            </a:extLst>
          </p:cNvPr>
          <p:cNvPicPr>
            <a:picLocks noChangeAspect="1"/>
          </p:cNvPicPr>
          <p:nvPr/>
        </p:nvPicPr>
        <p:blipFill rotWithShape="1">
          <a:blip r:embed="rId3"/>
          <a:srcRect t="3187" b="1877"/>
          <a:stretch/>
        </p:blipFill>
        <p:spPr>
          <a:xfrm>
            <a:off x="1" y="1"/>
            <a:ext cx="12192000" cy="6857999"/>
          </a:xfrm>
          <a:prstGeom prst="rect">
            <a:avLst/>
          </a:prstGeom>
        </p:spPr>
      </p:pic>
      <p:sp useBgFill="1">
        <p:nvSpPr>
          <p:cNvPr id="10" name="Freeform: Shape 9">
            <a:extLst>
              <a:ext uri="{FF2B5EF4-FFF2-40B4-BE49-F238E27FC236}">
                <a16:creationId xmlns:a16="http://schemas.microsoft.com/office/drawing/2014/main" id="{7E7D0C94-08B4-48AE-8813-CC4D60294F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899" y="609600"/>
            <a:ext cx="5372101" cy="5513767"/>
          </a:xfrm>
          <a:custGeom>
            <a:avLst/>
            <a:gdLst>
              <a:gd name="connsiteX0" fmla="*/ 0 w 5372101"/>
              <a:gd name="connsiteY0" fmla="*/ 0 h 5513767"/>
              <a:gd name="connsiteX1" fmla="*/ 5372101 w 5372101"/>
              <a:gd name="connsiteY1" fmla="*/ 0 h 5513767"/>
              <a:gd name="connsiteX2" fmla="*/ 5372101 w 5372101"/>
              <a:gd name="connsiteY2" fmla="*/ 5513767 h 5513767"/>
              <a:gd name="connsiteX3" fmla="*/ 5363126 w 5372101"/>
              <a:gd name="connsiteY3" fmla="*/ 5512835 h 5513767"/>
              <a:gd name="connsiteX4" fmla="*/ 5316714 w 5372101"/>
              <a:gd name="connsiteY4" fmla="*/ 5491247 h 5513767"/>
              <a:gd name="connsiteX5" fmla="*/ 5198331 w 5372101"/>
              <a:gd name="connsiteY5" fmla="*/ 5470092 h 5513767"/>
              <a:gd name="connsiteX6" fmla="*/ 5150428 w 5372101"/>
              <a:gd name="connsiteY6" fmla="*/ 5472506 h 5513767"/>
              <a:gd name="connsiteX7" fmla="*/ 5085506 w 5372101"/>
              <a:gd name="connsiteY7" fmla="*/ 5468851 h 5513767"/>
              <a:gd name="connsiteX8" fmla="*/ 4968663 w 5372101"/>
              <a:gd name="connsiteY8" fmla="*/ 5470487 h 5513767"/>
              <a:gd name="connsiteX9" fmla="*/ 4815623 w 5372101"/>
              <a:gd name="connsiteY9" fmla="*/ 5458622 h 5513767"/>
              <a:gd name="connsiteX10" fmla="*/ 4716679 w 5372101"/>
              <a:gd name="connsiteY10" fmla="*/ 5405365 h 5513767"/>
              <a:gd name="connsiteX11" fmla="*/ 4704891 w 5372101"/>
              <a:gd name="connsiteY11" fmla="*/ 5411529 h 5513767"/>
              <a:gd name="connsiteX12" fmla="*/ 4630496 w 5372101"/>
              <a:gd name="connsiteY12" fmla="*/ 5396532 h 5513767"/>
              <a:gd name="connsiteX13" fmla="*/ 4506964 w 5372101"/>
              <a:gd name="connsiteY13" fmla="*/ 5396685 h 5513767"/>
              <a:gd name="connsiteX14" fmla="*/ 4427135 w 5372101"/>
              <a:gd name="connsiteY14" fmla="*/ 5358585 h 5513767"/>
              <a:gd name="connsiteX15" fmla="*/ 4028338 w 5372101"/>
              <a:gd name="connsiteY15" fmla="*/ 5313494 h 5513767"/>
              <a:gd name="connsiteX16" fmla="*/ 4015367 w 5372101"/>
              <a:gd name="connsiteY16" fmla="*/ 5320766 h 5513767"/>
              <a:gd name="connsiteX17" fmla="*/ 4002837 w 5372101"/>
              <a:gd name="connsiteY17" fmla="*/ 5322294 h 5513767"/>
              <a:gd name="connsiteX18" fmla="*/ 3997650 w 5372101"/>
              <a:gd name="connsiteY18" fmla="*/ 5329513 h 5513767"/>
              <a:gd name="connsiteX19" fmla="*/ 3991991 w 5372101"/>
              <a:gd name="connsiteY19" fmla="*/ 5331908 h 5513767"/>
              <a:gd name="connsiteX20" fmla="*/ 3925210 w 5372101"/>
              <a:gd name="connsiteY20" fmla="*/ 5319395 h 5513767"/>
              <a:gd name="connsiteX21" fmla="*/ 3837014 w 5372101"/>
              <a:gd name="connsiteY21" fmla="*/ 5289023 h 5513767"/>
              <a:gd name="connsiteX22" fmla="*/ 3798765 w 5372101"/>
              <a:gd name="connsiteY22" fmla="*/ 5299431 h 5513767"/>
              <a:gd name="connsiteX23" fmla="*/ 3792144 w 5372101"/>
              <a:gd name="connsiteY23" fmla="*/ 5301616 h 5513767"/>
              <a:gd name="connsiteX24" fmla="*/ 3766249 w 5372101"/>
              <a:gd name="connsiteY24" fmla="*/ 5301869 h 5513767"/>
              <a:gd name="connsiteX25" fmla="*/ 3718651 w 5372101"/>
              <a:gd name="connsiteY25" fmla="*/ 5320541 h 5513767"/>
              <a:gd name="connsiteX26" fmla="*/ 3671207 w 5372101"/>
              <a:gd name="connsiteY26" fmla="*/ 5318046 h 5513767"/>
              <a:gd name="connsiteX27" fmla="*/ 3446863 w 5372101"/>
              <a:gd name="connsiteY27" fmla="*/ 5294348 h 5513767"/>
              <a:gd name="connsiteX28" fmla="*/ 3312000 w 5372101"/>
              <a:gd name="connsiteY28" fmla="*/ 5286923 h 5513767"/>
              <a:gd name="connsiteX29" fmla="*/ 3259756 w 5372101"/>
              <a:gd name="connsiteY29" fmla="*/ 5294712 h 5513767"/>
              <a:gd name="connsiteX30" fmla="*/ 3187481 w 5372101"/>
              <a:gd name="connsiteY30" fmla="*/ 5298457 h 5513767"/>
              <a:gd name="connsiteX31" fmla="*/ 3124115 w 5372101"/>
              <a:gd name="connsiteY31" fmla="*/ 5294626 h 5513767"/>
              <a:gd name="connsiteX32" fmla="*/ 3099907 w 5372101"/>
              <a:gd name="connsiteY32" fmla="*/ 5302443 h 5513767"/>
              <a:gd name="connsiteX33" fmla="*/ 3017494 w 5372101"/>
              <a:gd name="connsiteY33" fmla="*/ 5301439 h 5513767"/>
              <a:gd name="connsiteX34" fmla="*/ 3010848 w 5372101"/>
              <a:gd name="connsiteY34" fmla="*/ 5307225 h 5513767"/>
              <a:gd name="connsiteX35" fmla="*/ 2994286 w 5372101"/>
              <a:gd name="connsiteY35" fmla="*/ 5309060 h 5513767"/>
              <a:gd name="connsiteX36" fmla="*/ 2988160 w 5372101"/>
              <a:gd name="connsiteY36" fmla="*/ 5310041 h 5513767"/>
              <a:gd name="connsiteX37" fmla="*/ 2984260 w 5372101"/>
              <a:gd name="connsiteY37" fmla="*/ 5307528 h 5513767"/>
              <a:gd name="connsiteX38" fmla="*/ 2979127 w 5372101"/>
              <a:gd name="connsiteY38" fmla="*/ 5308389 h 5513767"/>
              <a:gd name="connsiteX39" fmla="*/ 2978660 w 5372101"/>
              <a:gd name="connsiteY39" fmla="*/ 5311563 h 5513767"/>
              <a:gd name="connsiteX40" fmla="*/ 2946326 w 5372101"/>
              <a:gd name="connsiteY40" fmla="*/ 5316745 h 5513767"/>
              <a:gd name="connsiteX41" fmla="*/ 2713134 w 5372101"/>
              <a:gd name="connsiteY41" fmla="*/ 5331381 h 5513767"/>
              <a:gd name="connsiteX42" fmla="*/ 2352072 w 5372101"/>
              <a:gd name="connsiteY42" fmla="*/ 5342761 h 5513767"/>
              <a:gd name="connsiteX43" fmla="*/ 2260922 w 5372101"/>
              <a:gd name="connsiteY43" fmla="*/ 5328122 h 5513767"/>
              <a:gd name="connsiteX44" fmla="*/ 2178497 w 5372101"/>
              <a:gd name="connsiteY44" fmla="*/ 5351065 h 5513767"/>
              <a:gd name="connsiteX45" fmla="*/ 2034408 w 5372101"/>
              <a:gd name="connsiteY45" fmla="*/ 5307958 h 5513767"/>
              <a:gd name="connsiteX46" fmla="*/ 1831505 w 5372101"/>
              <a:gd name="connsiteY46" fmla="*/ 5312691 h 5513767"/>
              <a:gd name="connsiteX47" fmla="*/ 1710387 w 5372101"/>
              <a:gd name="connsiteY47" fmla="*/ 5308705 h 5513767"/>
              <a:gd name="connsiteX48" fmla="*/ 1664816 w 5372101"/>
              <a:gd name="connsiteY48" fmla="*/ 5296479 h 5513767"/>
              <a:gd name="connsiteX49" fmla="*/ 1600883 w 5372101"/>
              <a:gd name="connsiteY49" fmla="*/ 5286607 h 5513767"/>
              <a:gd name="connsiteX50" fmla="*/ 1488397 w 5372101"/>
              <a:gd name="connsiteY50" fmla="*/ 5260898 h 5513767"/>
              <a:gd name="connsiteX51" fmla="*/ 1336670 w 5372101"/>
              <a:gd name="connsiteY51" fmla="*/ 5240770 h 5513767"/>
              <a:gd name="connsiteX52" fmla="*/ 1224297 w 5372101"/>
              <a:gd name="connsiteY52" fmla="*/ 5271845 h 5513767"/>
              <a:gd name="connsiteX53" fmla="*/ 1214830 w 5372101"/>
              <a:gd name="connsiteY53" fmla="*/ 5263450 h 5513767"/>
              <a:gd name="connsiteX54" fmla="*/ 1138181 w 5372101"/>
              <a:gd name="connsiteY54" fmla="*/ 5262590 h 5513767"/>
              <a:gd name="connsiteX55" fmla="*/ 943575 w 5372101"/>
              <a:gd name="connsiteY55" fmla="*/ 5290808 h 5513767"/>
              <a:gd name="connsiteX56" fmla="*/ 529813 w 5372101"/>
              <a:gd name="connsiteY56" fmla="*/ 5218555 h 5513767"/>
              <a:gd name="connsiteX57" fmla="*/ 519546 w 5372101"/>
              <a:gd name="connsiteY57" fmla="*/ 5208845 h 5513767"/>
              <a:gd name="connsiteX58" fmla="*/ 507906 w 5372101"/>
              <a:gd name="connsiteY58" fmla="*/ 5204779 h 5513767"/>
              <a:gd name="connsiteX59" fmla="*/ 505153 w 5372101"/>
              <a:gd name="connsiteY59" fmla="*/ 5196726 h 5513767"/>
              <a:gd name="connsiteX60" fmla="*/ 500429 w 5372101"/>
              <a:gd name="connsiteY60" fmla="*/ 5193241 h 5513767"/>
              <a:gd name="connsiteX61" fmla="*/ 431923 w 5372101"/>
              <a:gd name="connsiteY61" fmla="*/ 5191553 h 5513767"/>
              <a:gd name="connsiteX62" fmla="*/ 337115 w 5372101"/>
              <a:gd name="connsiteY62" fmla="*/ 5202714 h 5513767"/>
              <a:gd name="connsiteX63" fmla="*/ 303383 w 5372101"/>
              <a:gd name="connsiteY63" fmla="*/ 5184750 h 5513767"/>
              <a:gd name="connsiteX64" fmla="*/ 297664 w 5372101"/>
              <a:gd name="connsiteY64" fmla="*/ 5181269 h 5513767"/>
              <a:gd name="connsiteX65" fmla="*/ 272701 w 5372101"/>
              <a:gd name="connsiteY65" fmla="*/ 5175678 h 5513767"/>
              <a:gd name="connsiteX66" fmla="*/ 268242 w 5372101"/>
              <a:gd name="connsiteY66" fmla="*/ 5163678 h 5513767"/>
              <a:gd name="connsiteX67" fmla="*/ 232517 w 5372101"/>
              <a:gd name="connsiteY67" fmla="*/ 5147792 h 5513767"/>
              <a:gd name="connsiteX68" fmla="*/ 185851 w 5372101"/>
              <a:gd name="connsiteY68" fmla="*/ 5140408 h 5513767"/>
              <a:gd name="connsiteX69" fmla="*/ 20337 w 5372101"/>
              <a:gd name="connsiteY69" fmla="*/ 5113040 h 5513767"/>
              <a:gd name="connsiteX70" fmla="*/ 0 w 5372101"/>
              <a:gd name="connsiteY70" fmla="*/ 5112243 h 551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372101" h="5513767">
                <a:moveTo>
                  <a:pt x="0" y="0"/>
                </a:moveTo>
                <a:lnTo>
                  <a:pt x="5372101" y="0"/>
                </a:lnTo>
                <a:lnTo>
                  <a:pt x="5372101" y="5513767"/>
                </a:lnTo>
                <a:lnTo>
                  <a:pt x="5363126" y="5512835"/>
                </a:lnTo>
                <a:cubicBezTo>
                  <a:pt x="5345779" y="5509071"/>
                  <a:pt x="5329767" y="5502649"/>
                  <a:pt x="5316714" y="5491247"/>
                </a:cubicBezTo>
                <a:cubicBezTo>
                  <a:pt x="5295689" y="5478131"/>
                  <a:pt x="5219502" y="5459909"/>
                  <a:pt x="5198331" y="5470092"/>
                </a:cubicBezTo>
                <a:cubicBezTo>
                  <a:pt x="5181052" y="5469102"/>
                  <a:pt x="5165047" y="5459569"/>
                  <a:pt x="5150428" y="5472506"/>
                </a:cubicBezTo>
                <a:cubicBezTo>
                  <a:pt x="5129562" y="5487248"/>
                  <a:pt x="5088050" y="5445894"/>
                  <a:pt x="5085506" y="5468851"/>
                </a:cubicBezTo>
                <a:cubicBezTo>
                  <a:pt x="5055692" y="5440170"/>
                  <a:pt x="5006122" y="5469577"/>
                  <a:pt x="4968663" y="5470487"/>
                </a:cubicBezTo>
                <a:cubicBezTo>
                  <a:pt x="4947085" y="5444049"/>
                  <a:pt x="4889767" y="5472037"/>
                  <a:pt x="4815623" y="5458622"/>
                </a:cubicBezTo>
                <a:cubicBezTo>
                  <a:pt x="4792418" y="5428488"/>
                  <a:pt x="4765548" y="5449887"/>
                  <a:pt x="4716679" y="5405365"/>
                </a:cubicBezTo>
                <a:cubicBezTo>
                  <a:pt x="4713235" y="5407807"/>
                  <a:pt x="4709266" y="5409883"/>
                  <a:pt x="4704891" y="5411529"/>
                </a:cubicBezTo>
                <a:cubicBezTo>
                  <a:pt x="4679473" y="5421092"/>
                  <a:pt x="4646164" y="5414379"/>
                  <a:pt x="4630496" y="5396532"/>
                </a:cubicBezTo>
                <a:cubicBezTo>
                  <a:pt x="4590205" y="5365061"/>
                  <a:pt x="4548419" y="5412094"/>
                  <a:pt x="4506964" y="5396685"/>
                </a:cubicBezTo>
                <a:lnTo>
                  <a:pt x="4427135" y="5358585"/>
                </a:lnTo>
                <a:cubicBezTo>
                  <a:pt x="4319267" y="5308575"/>
                  <a:pt x="4152341" y="5340956"/>
                  <a:pt x="4028338" y="5313494"/>
                </a:cubicBezTo>
                <a:lnTo>
                  <a:pt x="4015367" y="5320766"/>
                </a:lnTo>
                <a:lnTo>
                  <a:pt x="4002837" y="5322294"/>
                </a:lnTo>
                <a:lnTo>
                  <a:pt x="3997650" y="5329513"/>
                </a:lnTo>
                <a:lnTo>
                  <a:pt x="3991991" y="5331908"/>
                </a:lnTo>
                <a:cubicBezTo>
                  <a:pt x="3969659" y="5338581"/>
                  <a:pt x="3978880" y="5316131"/>
                  <a:pt x="3925210" y="5319395"/>
                </a:cubicBezTo>
                <a:cubicBezTo>
                  <a:pt x="3947765" y="5277139"/>
                  <a:pt x="3837331" y="5338342"/>
                  <a:pt x="3837014" y="5289023"/>
                </a:cubicBezTo>
                <a:cubicBezTo>
                  <a:pt x="3824001" y="5291376"/>
                  <a:pt x="3811407" y="5295212"/>
                  <a:pt x="3798765" y="5299431"/>
                </a:cubicBezTo>
                <a:lnTo>
                  <a:pt x="3792144" y="5301616"/>
                </a:lnTo>
                <a:lnTo>
                  <a:pt x="3766249" y="5301869"/>
                </a:lnTo>
                <a:lnTo>
                  <a:pt x="3718651" y="5320541"/>
                </a:lnTo>
                <a:cubicBezTo>
                  <a:pt x="3703968" y="5321892"/>
                  <a:pt x="3688308" y="5321427"/>
                  <a:pt x="3671207" y="5318046"/>
                </a:cubicBezTo>
                <a:cubicBezTo>
                  <a:pt x="3616458" y="5288532"/>
                  <a:pt x="3514048" y="5333307"/>
                  <a:pt x="3446863" y="5294348"/>
                </a:cubicBezTo>
                <a:cubicBezTo>
                  <a:pt x="3420930" y="5283822"/>
                  <a:pt x="3333157" y="5274511"/>
                  <a:pt x="3312000" y="5286923"/>
                </a:cubicBezTo>
                <a:cubicBezTo>
                  <a:pt x="3292759" y="5287903"/>
                  <a:pt x="3273112" y="5280334"/>
                  <a:pt x="3259756" y="5294712"/>
                </a:cubicBezTo>
                <a:cubicBezTo>
                  <a:pt x="3239905" y="5311572"/>
                  <a:pt x="3185410" y="5275588"/>
                  <a:pt x="3187481" y="5298457"/>
                </a:cubicBezTo>
                <a:cubicBezTo>
                  <a:pt x="3168018" y="5286036"/>
                  <a:pt x="3146200" y="5288458"/>
                  <a:pt x="3124115" y="5294626"/>
                </a:cubicBezTo>
                <a:lnTo>
                  <a:pt x="3099907" y="5302443"/>
                </a:lnTo>
                <a:lnTo>
                  <a:pt x="3017494" y="5301439"/>
                </a:lnTo>
                <a:lnTo>
                  <a:pt x="3010848" y="5307225"/>
                </a:lnTo>
                <a:lnTo>
                  <a:pt x="2994286" y="5309060"/>
                </a:lnTo>
                <a:lnTo>
                  <a:pt x="2988160" y="5310041"/>
                </a:lnTo>
                <a:lnTo>
                  <a:pt x="2984260" y="5307528"/>
                </a:lnTo>
                <a:cubicBezTo>
                  <a:pt x="2981957" y="5306419"/>
                  <a:pt x="2980273" y="5306402"/>
                  <a:pt x="2979127" y="5308389"/>
                </a:cubicBezTo>
                <a:cubicBezTo>
                  <a:pt x="2978971" y="5309447"/>
                  <a:pt x="2978816" y="5310505"/>
                  <a:pt x="2978660" y="5311563"/>
                </a:cubicBezTo>
                <a:lnTo>
                  <a:pt x="2946326" y="5316745"/>
                </a:lnTo>
                <a:lnTo>
                  <a:pt x="2713134" y="5331381"/>
                </a:lnTo>
                <a:cubicBezTo>
                  <a:pt x="2610698" y="5372328"/>
                  <a:pt x="2466037" y="5325762"/>
                  <a:pt x="2352072" y="5342761"/>
                </a:cubicBezTo>
                <a:cubicBezTo>
                  <a:pt x="2293501" y="5293708"/>
                  <a:pt x="2324138" y="5338538"/>
                  <a:pt x="2260922" y="5328122"/>
                </a:cubicBezTo>
                <a:cubicBezTo>
                  <a:pt x="2275681" y="5372347"/>
                  <a:pt x="2185007" y="5301703"/>
                  <a:pt x="2178497" y="5351065"/>
                </a:cubicBezTo>
                <a:cubicBezTo>
                  <a:pt x="2133294" y="5337229"/>
                  <a:pt x="2097074" y="5300208"/>
                  <a:pt x="2034408" y="5307958"/>
                </a:cubicBezTo>
                <a:cubicBezTo>
                  <a:pt x="1981894" y="5332879"/>
                  <a:pt x="1896288" y="5279365"/>
                  <a:pt x="1831505" y="5312691"/>
                </a:cubicBezTo>
                <a:cubicBezTo>
                  <a:pt x="1807063" y="5321035"/>
                  <a:pt x="1727674" y="5322925"/>
                  <a:pt x="1710387" y="5308705"/>
                </a:cubicBezTo>
                <a:cubicBezTo>
                  <a:pt x="1693367" y="5306094"/>
                  <a:pt x="1674901" y="5312009"/>
                  <a:pt x="1664816" y="5296479"/>
                </a:cubicBezTo>
                <a:cubicBezTo>
                  <a:pt x="1649255" y="5277912"/>
                  <a:pt x="1596152" y="5309335"/>
                  <a:pt x="1600883" y="5286607"/>
                </a:cubicBezTo>
                <a:cubicBezTo>
                  <a:pt x="1563066" y="5308189"/>
                  <a:pt x="1524339" y="5269513"/>
                  <a:pt x="1488397" y="5260898"/>
                </a:cubicBezTo>
                <a:cubicBezTo>
                  <a:pt x="1459246" y="5282011"/>
                  <a:pt x="1412580" y="5243108"/>
                  <a:pt x="1336670" y="5240770"/>
                </a:cubicBezTo>
                <a:cubicBezTo>
                  <a:pt x="1304792" y="5265122"/>
                  <a:pt x="1285508" y="5238878"/>
                  <a:pt x="1224297" y="5271845"/>
                </a:cubicBezTo>
                <a:cubicBezTo>
                  <a:pt x="1221731" y="5268771"/>
                  <a:pt x="1218543" y="5265944"/>
                  <a:pt x="1214830" y="5263450"/>
                </a:cubicBezTo>
                <a:cubicBezTo>
                  <a:pt x="1193241" y="5248952"/>
                  <a:pt x="1158925" y="5248567"/>
                  <a:pt x="1138181" y="5262590"/>
                </a:cubicBezTo>
                <a:lnTo>
                  <a:pt x="943575" y="5290808"/>
                </a:lnTo>
                <a:cubicBezTo>
                  <a:pt x="823587" y="5316899"/>
                  <a:pt x="658340" y="5217603"/>
                  <a:pt x="529813" y="5218555"/>
                </a:cubicBezTo>
                <a:lnTo>
                  <a:pt x="519546" y="5208845"/>
                </a:lnTo>
                <a:lnTo>
                  <a:pt x="507906" y="5204779"/>
                </a:lnTo>
                <a:lnTo>
                  <a:pt x="505153" y="5196726"/>
                </a:lnTo>
                <a:lnTo>
                  <a:pt x="500429" y="5193241"/>
                </a:lnTo>
                <a:cubicBezTo>
                  <a:pt x="480923" y="5182176"/>
                  <a:pt x="482807" y="5205793"/>
                  <a:pt x="431923" y="5191553"/>
                </a:cubicBezTo>
                <a:cubicBezTo>
                  <a:pt x="440499" y="5237077"/>
                  <a:pt x="352872" y="5155083"/>
                  <a:pt x="337115" y="5202714"/>
                </a:cubicBezTo>
                <a:cubicBezTo>
                  <a:pt x="325265" y="5197752"/>
                  <a:pt x="314288" y="5191441"/>
                  <a:pt x="303383" y="5184750"/>
                </a:cubicBezTo>
                <a:lnTo>
                  <a:pt x="297664" y="5181269"/>
                </a:lnTo>
                <a:lnTo>
                  <a:pt x="272701" y="5175678"/>
                </a:lnTo>
                <a:lnTo>
                  <a:pt x="268242" y="5163678"/>
                </a:lnTo>
                <a:lnTo>
                  <a:pt x="232517" y="5147792"/>
                </a:lnTo>
                <a:cubicBezTo>
                  <a:pt x="218741" y="5143453"/>
                  <a:pt x="203450" y="5140668"/>
                  <a:pt x="185851" y="5140408"/>
                </a:cubicBezTo>
                <a:cubicBezTo>
                  <a:pt x="139207" y="5153337"/>
                  <a:pt x="79723" y="5120316"/>
                  <a:pt x="20337" y="5113040"/>
                </a:cubicBezTo>
                <a:lnTo>
                  <a:pt x="0" y="5112243"/>
                </a:lnTo>
                <a:close/>
              </a:path>
            </a:pathLst>
          </a:custGeom>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64666" y="399531"/>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9F3B94F-4DED-8A31-AAB9-23331FC73878}"/>
              </a:ext>
            </a:extLst>
          </p:cNvPr>
          <p:cNvSpPr txBox="1"/>
          <p:nvPr/>
        </p:nvSpPr>
        <p:spPr>
          <a:xfrm>
            <a:off x="1256145" y="1228045"/>
            <a:ext cx="4391620" cy="4428952"/>
          </a:xfrm>
          <a:prstGeom prst="rect">
            <a:avLst/>
          </a:prstGeom>
        </p:spPr>
        <p:txBody>
          <a:bodyPr vert="horz" lIns="91440" tIns="45720" rIns="91440" bIns="45720" rtlCol="0" anchor="ctr">
            <a:normAutofit/>
          </a:bodyPr>
          <a:lstStyle/>
          <a:p>
            <a:pPr>
              <a:lnSpc>
                <a:spcPct val="90000"/>
              </a:lnSpc>
              <a:spcAft>
                <a:spcPts val="462"/>
              </a:spcAft>
            </a:pPr>
            <a:r>
              <a:rPr lang="en-US" sz="1400" b="1" dirty="0"/>
              <a:t>Which property type and </a:t>
            </a:r>
            <a:r>
              <a:rPr lang="en-AU" sz="1400" b="1" dirty="0"/>
              <a:t>neighbourhood</a:t>
            </a:r>
            <a:r>
              <a:rPr lang="en-US" sz="1400" b="1" dirty="0"/>
              <a:t> combination offers the highest potential return on investment for short-stay rentals in New York?</a:t>
            </a:r>
          </a:p>
          <a:p>
            <a:pPr indent="-228600">
              <a:lnSpc>
                <a:spcPct val="90000"/>
              </a:lnSpc>
              <a:spcAft>
                <a:spcPts val="462"/>
              </a:spcAft>
              <a:buFont typeface="Arial" panose="020B0604020202020204" pitchFamily="34" charset="0"/>
              <a:buChar char="•"/>
            </a:pPr>
            <a:endParaRPr lang="en-US" sz="1400" dirty="0"/>
          </a:p>
          <a:p>
            <a:pPr>
              <a:lnSpc>
                <a:spcPct val="90000"/>
              </a:lnSpc>
              <a:spcAft>
                <a:spcPts val="462"/>
              </a:spcAft>
            </a:pPr>
            <a:r>
              <a:rPr lang="en-US" sz="1400" dirty="0"/>
              <a:t>The purpose of this business analysis project was to gain insights into the New York short-stay rental market using Airbnb listings data.</a:t>
            </a:r>
          </a:p>
          <a:p>
            <a:pPr>
              <a:lnSpc>
                <a:spcPct val="90000"/>
              </a:lnSpc>
              <a:spcAft>
                <a:spcPts val="462"/>
              </a:spcAft>
            </a:pPr>
            <a:br>
              <a:rPr lang="en-US" sz="1400" dirty="0"/>
            </a:br>
            <a:r>
              <a:rPr lang="en-US" sz="1400" dirty="0"/>
              <a:t>The analysis considered factor such as </a:t>
            </a:r>
            <a:r>
              <a:rPr lang="en-AU" sz="1400" dirty="0"/>
              <a:t>neighbourhood</a:t>
            </a:r>
            <a:r>
              <a:rPr lang="en-US" sz="1400" dirty="0"/>
              <a:t> popularity, preferences on property type and room type, selling points, and pricing dynamics.</a:t>
            </a:r>
            <a:br>
              <a:rPr lang="en-US" sz="1000" dirty="0"/>
            </a:br>
            <a:endParaRPr lang="en-US" sz="1000" dirty="0"/>
          </a:p>
        </p:txBody>
      </p:sp>
    </p:spTree>
    <p:extLst>
      <p:ext uri="{BB962C8B-B14F-4D97-AF65-F5344CB8AC3E}">
        <p14:creationId xmlns:p14="http://schemas.microsoft.com/office/powerpoint/2010/main" val="3073297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5F185B5-6FB4-45DC-9AE7-F7A26BD7E7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A5B116B-4263-41E0-B09F-AAFE919C0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66491" y="655607"/>
            <a:ext cx="10725509" cy="5450868"/>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C7609D5-477E-B698-28D0-85B688D56F4C}"/>
              </a:ext>
            </a:extLst>
          </p:cNvPr>
          <p:cNvSpPr txBox="1"/>
          <p:nvPr/>
        </p:nvSpPr>
        <p:spPr>
          <a:xfrm>
            <a:off x="414046" y="119531"/>
            <a:ext cx="10537898" cy="210820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Ethical and Legal Considerations on Data Privacy</a:t>
            </a:r>
          </a:p>
        </p:txBody>
      </p:sp>
      <p:cxnSp>
        <p:nvCxnSpPr>
          <p:cNvPr id="15" name="Straight Connector 14">
            <a:extLst>
              <a:ext uri="{FF2B5EF4-FFF2-40B4-BE49-F238E27FC236}">
                <a16:creationId xmlns:a16="http://schemas.microsoft.com/office/drawing/2014/main" id="{B5F2DA1D-C1F2-44D4-8BB3-F29B9DD0B2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18001"/>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6C6FECB-D48F-4DB7-A7B4-3A9E377B1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365990"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4" name="Table 3">
            <a:extLst>
              <a:ext uri="{FF2B5EF4-FFF2-40B4-BE49-F238E27FC236}">
                <a16:creationId xmlns:a16="http://schemas.microsoft.com/office/drawing/2014/main" id="{265B9A60-93E2-0E2C-D995-EFD3E01BF198}"/>
              </a:ext>
            </a:extLst>
          </p:cNvPr>
          <p:cNvGraphicFramePr>
            <a:graphicFrameLocks noGrp="1"/>
          </p:cNvGraphicFramePr>
          <p:nvPr>
            <p:extLst>
              <p:ext uri="{D42A27DB-BD31-4B8C-83A1-F6EECF244321}">
                <p14:modId xmlns:p14="http://schemas.microsoft.com/office/powerpoint/2010/main" val="2854339196"/>
              </p:ext>
            </p:extLst>
          </p:nvPr>
        </p:nvGraphicFramePr>
        <p:xfrm>
          <a:off x="826009" y="2479040"/>
          <a:ext cx="10515599" cy="3016224"/>
        </p:xfrm>
        <a:graphic>
          <a:graphicData uri="http://schemas.openxmlformats.org/drawingml/2006/table">
            <a:tbl>
              <a:tblPr>
                <a:tableStyleId>{5C22544A-7EE6-4342-B048-85BDC9FD1C3A}</a:tableStyleId>
              </a:tblPr>
              <a:tblGrid>
                <a:gridCol w="3952672">
                  <a:extLst>
                    <a:ext uri="{9D8B030D-6E8A-4147-A177-3AD203B41FA5}">
                      <a16:colId xmlns:a16="http://schemas.microsoft.com/office/drawing/2014/main" val="1999289636"/>
                    </a:ext>
                  </a:extLst>
                </a:gridCol>
                <a:gridCol w="795506">
                  <a:extLst>
                    <a:ext uri="{9D8B030D-6E8A-4147-A177-3AD203B41FA5}">
                      <a16:colId xmlns:a16="http://schemas.microsoft.com/office/drawing/2014/main" val="1352412689"/>
                    </a:ext>
                  </a:extLst>
                </a:gridCol>
                <a:gridCol w="5767421">
                  <a:extLst>
                    <a:ext uri="{9D8B030D-6E8A-4147-A177-3AD203B41FA5}">
                      <a16:colId xmlns:a16="http://schemas.microsoft.com/office/drawing/2014/main" val="1319697732"/>
                    </a:ext>
                  </a:extLst>
                </a:gridCol>
              </a:tblGrid>
              <a:tr h="123864">
                <a:tc>
                  <a:txBody>
                    <a:bodyPr/>
                    <a:lstStyle/>
                    <a:p>
                      <a:pPr algn="l" fontAlgn="b"/>
                      <a:r>
                        <a:rPr lang="en-GB" sz="1100" u="none" strike="noStrike">
                          <a:effectLst/>
                        </a:rPr>
                        <a:t>Data Ethics and Legislation Checklist</a:t>
                      </a:r>
                      <a:endParaRPr lang="en-GB" sz="1100" b="1" i="0" u="none" strike="noStrike">
                        <a:solidFill>
                          <a:srgbClr val="FFFFFF"/>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Checked?</a:t>
                      </a:r>
                      <a:endParaRPr lang="en-GB" sz="1100" b="1" i="0" u="none" strike="noStrike">
                        <a:solidFill>
                          <a:srgbClr val="FFFFFF"/>
                        </a:solidFill>
                        <a:effectLst/>
                        <a:latin typeface="Calibri" panose="020F0502020204030204" pitchFamily="34" charset="0"/>
                      </a:endParaRPr>
                    </a:p>
                  </a:txBody>
                  <a:tcPr marL="3729" marR="3729" marT="3729" marB="0" anchor="b"/>
                </a:tc>
                <a:tc>
                  <a:txBody>
                    <a:bodyPr/>
                    <a:lstStyle/>
                    <a:p>
                      <a:pPr algn="l" fontAlgn="b"/>
                      <a:r>
                        <a:rPr lang="en-GB" sz="1100" u="none" strike="noStrike" dirty="0">
                          <a:effectLst/>
                        </a:rPr>
                        <a:t>Action Done</a:t>
                      </a:r>
                      <a:endParaRPr lang="en-GB" sz="1100" b="1" i="0" u="none" strike="noStrike" dirty="0">
                        <a:solidFill>
                          <a:srgbClr val="FFFFFF"/>
                        </a:solidFill>
                        <a:effectLst/>
                        <a:latin typeface="Calibri" panose="020F0502020204030204" pitchFamily="34" charset="0"/>
                      </a:endParaRPr>
                    </a:p>
                  </a:txBody>
                  <a:tcPr marL="3729" marR="3729" marT="3729" marB="0" anchor="b"/>
                </a:tc>
                <a:extLst>
                  <a:ext uri="{0D108BD9-81ED-4DB2-BD59-A6C34878D82A}">
                    <a16:rowId xmlns:a16="http://schemas.microsoft.com/office/drawing/2014/main" val="3156913224"/>
                  </a:ext>
                </a:extLst>
              </a:tr>
              <a:tr h="178989">
                <a:tc>
                  <a:txBody>
                    <a:bodyPr/>
                    <a:lstStyle/>
                    <a:p>
                      <a:pPr algn="l" fontAlgn="b"/>
                      <a:r>
                        <a:rPr lang="en-GB" sz="1100" u="none" strike="noStrike">
                          <a:effectLst/>
                        </a:rPr>
                        <a:t>1. Consensually collected personal data should not identify individuals</a:t>
                      </a:r>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Yes</a:t>
                      </a:r>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Exclusion of Host identities to maintain privacy and confidentiality</a:t>
                      </a:r>
                      <a:endParaRPr lang="en-GB" sz="1100" b="0" i="0" u="none" strike="noStrike">
                        <a:solidFill>
                          <a:srgbClr val="000000"/>
                        </a:solidFill>
                        <a:effectLst/>
                        <a:latin typeface="Calibri" panose="020F0502020204030204" pitchFamily="34" charset="0"/>
                      </a:endParaRPr>
                    </a:p>
                  </a:txBody>
                  <a:tcPr marL="3729" marR="3729" marT="3729" marB="0" anchor="b"/>
                </a:tc>
                <a:extLst>
                  <a:ext uri="{0D108BD9-81ED-4DB2-BD59-A6C34878D82A}">
                    <a16:rowId xmlns:a16="http://schemas.microsoft.com/office/drawing/2014/main" val="1284114175"/>
                  </a:ext>
                </a:extLst>
              </a:tr>
              <a:tr h="178989">
                <a:tc>
                  <a:txBody>
                    <a:bodyPr/>
                    <a:lstStyle/>
                    <a:p>
                      <a:pPr algn="l" fontAlgn="b"/>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Exact addresses of each property are not disclosed to protect the security of hosts and guests</a:t>
                      </a:r>
                      <a:endParaRPr lang="en-GB" sz="1100" b="0" i="0" u="none" strike="noStrike">
                        <a:solidFill>
                          <a:srgbClr val="000000"/>
                        </a:solidFill>
                        <a:effectLst/>
                        <a:latin typeface="Calibri" panose="020F0502020204030204" pitchFamily="34" charset="0"/>
                      </a:endParaRPr>
                    </a:p>
                  </a:txBody>
                  <a:tcPr marL="3729" marR="3729" marT="3729" marB="0" anchor="b"/>
                </a:tc>
                <a:extLst>
                  <a:ext uri="{0D108BD9-81ED-4DB2-BD59-A6C34878D82A}">
                    <a16:rowId xmlns:a16="http://schemas.microsoft.com/office/drawing/2014/main" val="941606265"/>
                  </a:ext>
                </a:extLst>
              </a:tr>
              <a:tr h="357978">
                <a:tc>
                  <a:txBody>
                    <a:bodyPr/>
                    <a:lstStyle/>
                    <a:p>
                      <a:pPr algn="l" fontAlgn="b"/>
                      <a:r>
                        <a:rPr lang="en-GB" sz="1100" u="none" strike="noStrike">
                          <a:effectLst/>
                        </a:rPr>
                        <a:t>2. Provisions about the use of shared data with third parties should specify restrictions on how they share their data</a:t>
                      </a:r>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Yes</a:t>
                      </a:r>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dirty="0">
                          <a:effectLst/>
                        </a:rPr>
                        <a:t>Data will not be republished. </a:t>
                      </a:r>
                      <a:endParaRPr lang="en-GB" sz="1100" b="0" i="0" u="none" strike="noStrike" dirty="0">
                        <a:solidFill>
                          <a:srgbClr val="000000"/>
                        </a:solidFill>
                        <a:effectLst/>
                        <a:latin typeface="Calibri" panose="020F0502020204030204" pitchFamily="34" charset="0"/>
                      </a:endParaRPr>
                    </a:p>
                  </a:txBody>
                  <a:tcPr marL="3729" marR="3729" marT="3729" marB="0" anchor="b"/>
                </a:tc>
                <a:extLst>
                  <a:ext uri="{0D108BD9-81ED-4DB2-BD59-A6C34878D82A}">
                    <a16:rowId xmlns:a16="http://schemas.microsoft.com/office/drawing/2014/main" val="82404771"/>
                  </a:ext>
                </a:extLst>
              </a:tr>
              <a:tr h="357978">
                <a:tc>
                  <a:txBody>
                    <a:bodyPr/>
                    <a:lstStyle/>
                    <a:p>
                      <a:pPr algn="l" fontAlgn="b"/>
                      <a:r>
                        <a:rPr lang="en-GB" sz="1100" u="none" strike="noStrike" dirty="0">
                          <a:effectLst/>
                        </a:rPr>
                        <a:t>3. Individuals are informed at the point of data collection about how their data may be used or sold.</a:t>
                      </a:r>
                      <a:endParaRPr lang="en-GB" sz="1100" b="0" i="0" u="none" strike="noStrike" dirty="0">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Yes</a:t>
                      </a:r>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The use of the data is to quantify short-term rentals. </a:t>
                      </a:r>
                      <a:endParaRPr lang="en-GB" sz="1100" b="0" i="0" u="none" strike="noStrike">
                        <a:solidFill>
                          <a:srgbClr val="000000"/>
                        </a:solidFill>
                        <a:effectLst/>
                        <a:latin typeface="Calibri" panose="020F0502020204030204" pitchFamily="34" charset="0"/>
                      </a:endParaRPr>
                    </a:p>
                  </a:txBody>
                  <a:tcPr marL="3729" marR="3729" marT="3729" marB="0" anchor="b"/>
                </a:tc>
                <a:extLst>
                  <a:ext uri="{0D108BD9-81ED-4DB2-BD59-A6C34878D82A}">
                    <a16:rowId xmlns:a16="http://schemas.microsoft.com/office/drawing/2014/main" val="4004892602"/>
                  </a:ext>
                </a:extLst>
              </a:tr>
              <a:tr h="357978">
                <a:tc>
                  <a:txBody>
                    <a:bodyPr/>
                    <a:lstStyle/>
                    <a:p>
                      <a:pPr algn="l" fontAlgn="b"/>
                      <a:r>
                        <a:rPr lang="en-GB" sz="1100" u="none" strike="noStrike">
                          <a:effectLst/>
                        </a:rPr>
                        <a:t>4. Decisions and predictions made from the use of personal data should be legal and ethical</a:t>
                      </a:r>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Yes</a:t>
                      </a:r>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dirty="0">
                          <a:effectLst/>
                        </a:rPr>
                        <a:t>Prioritizes the protection of host identities and exact addresses by refraining from displaying data that will show personal information</a:t>
                      </a:r>
                      <a:endParaRPr lang="en-GB" sz="1100" b="0" i="0" u="none" strike="noStrike" dirty="0">
                        <a:solidFill>
                          <a:srgbClr val="000000"/>
                        </a:solidFill>
                        <a:effectLst/>
                        <a:latin typeface="Calibri" panose="020F0502020204030204" pitchFamily="34" charset="0"/>
                      </a:endParaRPr>
                    </a:p>
                  </a:txBody>
                  <a:tcPr marL="3729" marR="3729" marT="3729" marB="0" anchor="b"/>
                </a:tc>
                <a:extLst>
                  <a:ext uri="{0D108BD9-81ED-4DB2-BD59-A6C34878D82A}">
                    <a16:rowId xmlns:a16="http://schemas.microsoft.com/office/drawing/2014/main" val="719937882"/>
                  </a:ext>
                </a:extLst>
              </a:tr>
              <a:tr h="357978">
                <a:tc>
                  <a:txBody>
                    <a:bodyPr/>
                    <a:lstStyle/>
                    <a:p>
                      <a:pPr algn="l" fontAlgn="b"/>
                      <a:r>
                        <a:rPr lang="en-GB" sz="1100" u="none" strike="noStrike">
                          <a:effectLst/>
                        </a:rPr>
                        <a:t>5. Use of data should not enshrine unconscious and unfair bias</a:t>
                      </a:r>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Yes</a:t>
                      </a:r>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dirty="0">
                          <a:effectLst/>
                        </a:rPr>
                        <a:t>To reduce the risk of bias, different charts were displayed to identify the most profitable neighbourhood and property type.</a:t>
                      </a:r>
                      <a:endParaRPr lang="en-GB" sz="1100" b="0" i="0" u="none" strike="noStrike" dirty="0">
                        <a:solidFill>
                          <a:srgbClr val="000000"/>
                        </a:solidFill>
                        <a:effectLst/>
                        <a:latin typeface="Calibri" panose="020F0502020204030204" pitchFamily="34" charset="0"/>
                      </a:endParaRPr>
                    </a:p>
                  </a:txBody>
                  <a:tcPr marL="3729" marR="3729" marT="3729" marB="0" anchor="b"/>
                </a:tc>
                <a:extLst>
                  <a:ext uri="{0D108BD9-81ED-4DB2-BD59-A6C34878D82A}">
                    <a16:rowId xmlns:a16="http://schemas.microsoft.com/office/drawing/2014/main" val="4264469754"/>
                  </a:ext>
                </a:extLst>
              </a:tr>
              <a:tr h="357978">
                <a:tc>
                  <a:txBody>
                    <a:bodyPr/>
                    <a:lstStyle/>
                    <a:p>
                      <a:pPr algn="l" fontAlgn="b"/>
                      <a:r>
                        <a:rPr lang="en-GB" sz="1100" u="none" strike="noStrike" dirty="0">
                          <a:effectLst/>
                        </a:rPr>
                        <a:t>6. Data analysts shouldn’t cushion decision-makers from data that reveals problems in the organisation's performance.</a:t>
                      </a:r>
                      <a:endParaRPr lang="en-GB" sz="1100" b="0" i="0" u="none" strike="noStrike" dirty="0">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Yes</a:t>
                      </a:r>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Data is presented as it is without any attempts to manipulate findings.</a:t>
                      </a:r>
                      <a:endParaRPr lang="en-GB" sz="1100" b="0" i="0" u="none" strike="noStrike">
                        <a:solidFill>
                          <a:srgbClr val="000000"/>
                        </a:solidFill>
                        <a:effectLst/>
                        <a:latin typeface="Calibri" panose="020F0502020204030204" pitchFamily="34" charset="0"/>
                      </a:endParaRPr>
                    </a:p>
                  </a:txBody>
                  <a:tcPr marL="3729" marR="3729" marT="3729" marB="0" anchor="b"/>
                </a:tc>
                <a:extLst>
                  <a:ext uri="{0D108BD9-81ED-4DB2-BD59-A6C34878D82A}">
                    <a16:rowId xmlns:a16="http://schemas.microsoft.com/office/drawing/2014/main" val="2449890803"/>
                  </a:ext>
                </a:extLst>
              </a:tr>
              <a:tr h="536967">
                <a:tc>
                  <a:txBody>
                    <a:bodyPr/>
                    <a:lstStyle/>
                    <a:p>
                      <a:pPr algn="l" fontAlgn="b"/>
                      <a:r>
                        <a:rPr lang="en-GB" sz="1100" u="none" strike="noStrike" dirty="0">
                          <a:effectLst/>
                        </a:rPr>
                        <a:t>7. Ensure that all data-related practices comply with relevant legislation and regulations, such as the General Data Protection Regulation (GDPR) and Privacy Act 1988 (Australia).</a:t>
                      </a:r>
                      <a:endParaRPr lang="en-GB" sz="1100" b="0" i="0" u="none" strike="noStrike" dirty="0">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a:effectLst/>
                        </a:rPr>
                        <a:t>Yes</a:t>
                      </a:r>
                      <a:endParaRPr lang="en-GB" sz="1100" b="0" i="0" u="none" strike="noStrike">
                        <a:solidFill>
                          <a:srgbClr val="000000"/>
                        </a:solidFill>
                        <a:effectLst/>
                        <a:latin typeface="Calibri" panose="020F0502020204030204" pitchFamily="34" charset="0"/>
                      </a:endParaRPr>
                    </a:p>
                  </a:txBody>
                  <a:tcPr marL="3729" marR="3729" marT="3729" marB="0" anchor="b"/>
                </a:tc>
                <a:tc>
                  <a:txBody>
                    <a:bodyPr/>
                    <a:lstStyle/>
                    <a:p>
                      <a:pPr algn="l" fontAlgn="b"/>
                      <a:r>
                        <a:rPr lang="en-GB" sz="1100" u="none" strike="noStrike" dirty="0">
                          <a:effectLst/>
                        </a:rPr>
                        <a:t>Only use minimum amount of personal data necessary to achieve the objective of the analysis.</a:t>
                      </a:r>
                      <a:endParaRPr lang="en-GB" sz="1100" b="0" i="0" u="none" strike="noStrike" dirty="0">
                        <a:solidFill>
                          <a:srgbClr val="000000"/>
                        </a:solidFill>
                        <a:effectLst/>
                        <a:latin typeface="Calibri" panose="020F0502020204030204" pitchFamily="34" charset="0"/>
                      </a:endParaRPr>
                    </a:p>
                  </a:txBody>
                  <a:tcPr marL="3729" marR="3729" marT="3729" marB="0" anchor="b"/>
                </a:tc>
                <a:extLst>
                  <a:ext uri="{0D108BD9-81ED-4DB2-BD59-A6C34878D82A}">
                    <a16:rowId xmlns:a16="http://schemas.microsoft.com/office/drawing/2014/main" val="2519332521"/>
                  </a:ext>
                </a:extLst>
              </a:tr>
            </a:tbl>
          </a:graphicData>
        </a:graphic>
      </p:graphicFrame>
    </p:spTree>
    <p:extLst>
      <p:ext uri="{BB962C8B-B14F-4D97-AF65-F5344CB8AC3E}">
        <p14:creationId xmlns:p14="http://schemas.microsoft.com/office/powerpoint/2010/main" val="1659642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2">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grpSp>
        <p:nvGrpSpPr>
          <p:cNvPr id="19" name="Group 14">
            <a:extLst>
              <a:ext uri="{FF2B5EF4-FFF2-40B4-BE49-F238E27FC236}">
                <a16:creationId xmlns:a16="http://schemas.microsoft.com/office/drawing/2014/main" id="{930F0882-2EE1-46AE-A8A2-CD2D0FFA39F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733248" y="1097468"/>
            <a:ext cx="4908132" cy="4613915"/>
            <a:chOff x="6733248" y="1097468"/>
            <a:chExt cx="4908132" cy="4613915"/>
          </a:xfrm>
        </p:grpSpPr>
        <p:sp>
          <p:nvSpPr>
            <p:cNvPr id="16" name="Freeform: Shape 15">
              <a:extLst>
                <a:ext uri="{FF2B5EF4-FFF2-40B4-BE49-F238E27FC236}">
                  <a16:creationId xmlns:a16="http://schemas.microsoft.com/office/drawing/2014/main" id="{8CC700D5-9809-43F4-89D5-7DBBCB0DCC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6883491" y="1246324"/>
              <a:ext cx="4577330" cy="4274713"/>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805C4C40-D70E-4C4F-B228-98A0A61326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300000" flipH="1">
              <a:off x="6733248" y="1097468"/>
              <a:ext cx="4908132" cy="461391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extBox 1">
            <a:extLst>
              <a:ext uri="{FF2B5EF4-FFF2-40B4-BE49-F238E27FC236}">
                <a16:creationId xmlns:a16="http://schemas.microsoft.com/office/drawing/2014/main" id="{49188B03-9C73-1D9B-3748-C17DC9D8E84B}"/>
              </a:ext>
            </a:extLst>
          </p:cNvPr>
          <p:cNvSpPr txBox="1"/>
          <p:nvPr/>
        </p:nvSpPr>
        <p:spPr>
          <a:xfrm>
            <a:off x="7430501" y="1847596"/>
            <a:ext cx="3459760" cy="218639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400" kern="1200">
                <a:solidFill>
                  <a:schemeClr val="tx1">
                    <a:lumMod val="75000"/>
                    <a:lumOff val="25000"/>
                  </a:schemeClr>
                </a:solidFill>
                <a:latin typeface="+mj-lt"/>
                <a:ea typeface="+mj-ea"/>
                <a:cs typeface="+mj-cs"/>
              </a:rPr>
              <a:t>Data Cleaning Checklist</a:t>
            </a:r>
          </a:p>
        </p:txBody>
      </p:sp>
      <p:graphicFrame>
        <p:nvGraphicFramePr>
          <p:cNvPr id="3" name="Table 2">
            <a:extLst>
              <a:ext uri="{FF2B5EF4-FFF2-40B4-BE49-F238E27FC236}">
                <a16:creationId xmlns:a16="http://schemas.microsoft.com/office/drawing/2014/main" id="{100CA3F8-40E3-1088-3F2D-DBFB4E706BEE}"/>
              </a:ext>
            </a:extLst>
          </p:cNvPr>
          <p:cNvGraphicFramePr>
            <a:graphicFrameLocks noGrp="1"/>
          </p:cNvGraphicFramePr>
          <p:nvPr>
            <p:extLst>
              <p:ext uri="{D42A27DB-BD31-4B8C-83A1-F6EECF244321}">
                <p14:modId xmlns:p14="http://schemas.microsoft.com/office/powerpoint/2010/main" val="4060371889"/>
              </p:ext>
            </p:extLst>
          </p:nvPr>
        </p:nvGraphicFramePr>
        <p:xfrm>
          <a:off x="979684" y="1309654"/>
          <a:ext cx="4943233" cy="4239672"/>
        </p:xfrm>
        <a:graphic>
          <a:graphicData uri="http://schemas.openxmlformats.org/drawingml/2006/table">
            <a:tbl>
              <a:tblPr firstRow="1" bandRow="1">
                <a:solidFill>
                  <a:schemeClr val="tx1">
                    <a:lumMod val="75000"/>
                    <a:lumOff val="25000"/>
                  </a:schemeClr>
                </a:solidFill>
              </a:tblPr>
              <a:tblGrid>
                <a:gridCol w="2732063">
                  <a:extLst>
                    <a:ext uri="{9D8B030D-6E8A-4147-A177-3AD203B41FA5}">
                      <a16:colId xmlns:a16="http://schemas.microsoft.com/office/drawing/2014/main" val="2116308522"/>
                    </a:ext>
                  </a:extLst>
                </a:gridCol>
                <a:gridCol w="2211170">
                  <a:extLst>
                    <a:ext uri="{9D8B030D-6E8A-4147-A177-3AD203B41FA5}">
                      <a16:colId xmlns:a16="http://schemas.microsoft.com/office/drawing/2014/main" val="997369636"/>
                    </a:ext>
                  </a:extLst>
                </a:gridCol>
              </a:tblGrid>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Data Cleaning Checklist</a:t>
                      </a:r>
                      <a:endParaRPr lang="en-GB" sz="900" b="0" i="0" u="none" strike="noStrike" cap="none" spc="0">
                        <a:solidFill>
                          <a:schemeClr val="bg1"/>
                        </a:solidFill>
                        <a:effectLst/>
                        <a:latin typeface="Arial" panose="020B0604020202020204" pitchFamily="34" charset="0"/>
                      </a:endParaRPr>
                    </a:p>
                  </a:txBody>
                  <a:tcPr marL="80422" marR="8296" marT="61863" marB="61863"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New York Listing Dataset</a:t>
                      </a:r>
                      <a:endParaRPr lang="en-GB" sz="900" b="0" i="0" u="none" strike="noStrike" cap="none" spc="0">
                        <a:solidFill>
                          <a:schemeClr val="bg1"/>
                        </a:solidFill>
                        <a:effectLst/>
                        <a:latin typeface="Arial" panose="020B0604020202020204" pitchFamily="34" charset="0"/>
                      </a:endParaRPr>
                    </a:p>
                  </a:txBody>
                  <a:tcPr marL="80422" marR="8296" marT="61863" marB="61863" anchor="ctr">
                    <a:lnL w="12700" cmpd="sng">
                      <a:noFill/>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1546977773"/>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1. Create a backup copy.</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38100" cmpd="sng">
                      <a:noFill/>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Done</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38100" cmpd="sng">
                      <a:noFill/>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2056243357"/>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2. Check the format of your data.</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Done</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260047921"/>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2.1 Is it in tabular format?</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Yes</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2199648107"/>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2.2 Are all the rows and columns showing?</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Yes</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3580940114"/>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3. Spell Check.</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dirty="0">
                          <a:solidFill>
                            <a:schemeClr val="bg1"/>
                          </a:solidFill>
                          <a:effectLst/>
                          <a:latin typeface="Calibri" panose="020F0502020204030204" pitchFamily="34" charset="0"/>
                        </a:rPr>
                        <a:t> Yes</a:t>
                      </a:r>
                      <a:endParaRPr lang="en-GB" sz="900" b="0" i="0" u="none" strike="noStrike" cap="none" spc="0" dirty="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2318672001"/>
                  </a:ext>
                </a:extLst>
              </a:tr>
              <a:tr h="437164">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3. 1 Identify and correct any inconsistencies or typos in the data. </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Not Applicable</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1555155007"/>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4. Text check - find</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Not Applicable</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1549690810"/>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5. Text Check - change cases</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dirty="0">
                          <a:solidFill>
                            <a:schemeClr val="bg1"/>
                          </a:solidFill>
                          <a:effectLst/>
                          <a:latin typeface="Calibri" panose="020F0502020204030204" pitchFamily="34" charset="0"/>
                        </a:rPr>
                        <a:t> Yes</a:t>
                      </a:r>
                      <a:endParaRPr lang="en-GB" sz="900" b="0" i="0" u="none" strike="noStrike" cap="none" spc="0" dirty="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960109677"/>
                  </a:ext>
                </a:extLst>
              </a:tr>
              <a:tr h="437164">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5.1 Check that data formats are consistent across the dataset.</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Change DUMBO to Dumbo</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3236387908"/>
                  </a:ext>
                </a:extLst>
              </a:tr>
              <a:tr h="437164">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6. Check records with spaces or non-printing characters in the data.</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Change spaces in the STATE column to NY</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2601315363"/>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7. Remove duplicate records in the dataset.</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No duplicates found</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156906886"/>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8. Are there any merging and splitting done?</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dirty="0">
                          <a:solidFill>
                            <a:schemeClr val="bg1"/>
                          </a:solidFill>
                          <a:effectLst/>
                          <a:latin typeface="Calibri" panose="020F0502020204030204" pitchFamily="34" charset="0"/>
                        </a:rPr>
                        <a:t>Not Applicable</a:t>
                      </a:r>
                      <a:endParaRPr lang="en-GB" sz="900" b="0" i="0" u="none" strike="noStrike" cap="none" spc="0" dirty="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884240830"/>
                  </a:ext>
                </a:extLst>
              </a:tr>
            </a:tbl>
          </a:graphicData>
        </a:graphic>
      </p:graphicFrame>
    </p:spTree>
    <p:extLst>
      <p:ext uri="{BB962C8B-B14F-4D97-AF65-F5344CB8AC3E}">
        <p14:creationId xmlns:p14="http://schemas.microsoft.com/office/powerpoint/2010/main" val="3819416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7DA3C418-758E-4180-A5D0-8655D680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28C8EF06-5EC3-4883-AFAF-D74FF4655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5135971" cy="687164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EA582AE-9C02-A547-EAF3-E5E71DBBD0D0}"/>
              </a:ext>
            </a:extLst>
          </p:cNvPr>
          <p:cNvPicPr>
            <a:picLocks noChangeAspect="1"/>
          </p:cNvPicPr>
          <p:nvPr/>
        </p:nvPicPr>
        <p:blipFill rotWithShape="1">
          <a:blip r:embed="rId3"/>
          <a:srcRect l="22300" r="1613"/>
          <a:stretch/>
        </p:blipFill>
        <p:spPr>
          <a:xfrm>
            <a:off x="2915455" y="10"/>
            <a:ext cx="9276545" cy="6857990"/>
          </a:xfrm>
          <a:custGeom>
            <a:avLst/>
            <a:gdLst/>
            <a:ahLst/>
            <a:cxnLst/>
            <a:rect l="l" t="t" r="r" b="b"/>
            <a:pathLst>
              <a:path w="9276545" h="6871647">
                <a:moveTo>
                  <a:pt x="9276545" y="0"/>
                </a:moveTo>
                <a:lnTo>
                  <a:pt x="9276545" y="6858000"/>
                </a:lnTo>
                <a:lnTo>
                  <a:pt x="1546051" y="6871647"/>
                </a:lnTo>
                <a:lnTo>
                  <a:pt x="1535751" y="6828910"/>
                </a:lnTo>
                <a:cubicBezTo>
                  <a:pt x="1530460" y="6775140"/>
                  <a:pt x="1515370" y="6618042"/>
                  <a:pt x="1514301" y="6549029"/>
                </a:cubicBezTo>
                <a:cubicBezTo>
                  <a:pt x="1518045" y="6491396"/>
                  <a:pt x="1528503" y="6450608"/>
                  <a:pt x="1529339" y="6414828"/>
                </a:cubicBezTo>
                <a:cubicBezTo>
                  <a:pt x="1525062" y="6359280"/>
                  <a:pt x="1502062" y="6307149"/>
                  <a:pt x="1493941" y="6268848"/>
                </a:cubicBezTo>
                <a:cubicBezTo>
                  <a:pt x="1502669" y="6254191"/>
                  <a:pt x="1469920" y="6200171"/>
                  <a:pt x="1480613" y="6185025"/>
                </a:cubicBezTo>
                <a:cubicBezTo>
                  <a:pt x="1481020" y="6164522"/>
                  <a:pt x="1458164" y="6060790"/>
                  <a:pt x="1443364" y="6018360"/>
                </a:cubicBezTo>
                <a:cubicBezTo>
                  <a:pt x="1426694" y="5970758"/>
                  <a:pt x="1390307" y="5920074"/>
                  <a:pt x="1380584" y="5899407"/>
                </a:cubicBezTo>
                <a:cubicBezTo>
                  <a:pt x="1370860" y="5878740"/>
                  <a:pt x="1392244" y="5920877"/>
                  <a:pt x="1385023" y="5894356"/>
                </a:cubicBezTo>
                <a:cubicBezTo>
                  <a:pt x="1377800" y="5867835"/>
                  <a:pt x="1345702" y="5770498"/>
                  <a:pt x="1337254" y="5740279"/>
                </a:cubicBezTo>
                <a:cubicBezTo>
                  <a:pt x="1353956" y="5738860"/>
                  <a:pt x="1323673" y="5722040"/>
                  <a:pt x="1334321" y="5713042"/>
                </a:cubicBezTo>
                <a:cubicBezTo>
                  <a:pt x="1343675" y="5706701"/>
                  <a:pt x="1336672" y="5700118"/>
                  <a:pt x="1335877" y="5692870"/>
                </a:cubicBezTo>
                <a:cubicBezTo>
                  <a:pt x="1343201" y="5683812"/>
                  <a:pt x="1329617" y="5652064"/>
                  <a:pt x="1319978" y="5643427"/>
                </a:cubicBezTo>
                <a:cubicBezTo>
                  <a:pt x="1286551" y="5622177"/>
                  <a:pt x="1310947" y="5579803"/>
                  <a:pt x="1285321" y="5562271"/>
                </a:cubicBezTo>
                <a:cubicBezTo>
                  <a:pt x="1281540" y="5556238"/>
                  <a:pt x="1279983" y="5550455"/>
                  <a:pt x="1279815" y="5544867"/>
                </a:cubicBezTo>
                <a:lnTo>
                  <a:pt x="1282507" y="5529404"/>
                </a:lnTo>
                <a:lnTo>
                  <a:pt x="1289604" y="5525378"/>
                </a:lnTo>
                <a:lnTo>
                  <a:pt x="1287766" y="5515726"/>
                </a:lnTo>
                <a:lnTo>
                  <a:pt x="1288829" y="5513051"/>
                </a:lnTo>
                <a:cubicBezTo>
                  <a:pt x="1290896" y="5507946"/>
                  <a:pt x="1292688" y="5502897"/>
                  <a:pt x="1293373" y="5497833"/>
                </a:cubicBezTo>
                <a:cubicBezTo>
                  <a:pt x="1288690" y="5483829"/>
                  <a:pt x="1272696" y="5459278"/>
                  <a:pt x="1260736" y="5429027"/>
                </a:cubicBezTo>
                <a:cubicBezTo>
                  <a:pt x="1238579" y="5396416"/>
                  <a:pt x="1238884" y="5351600"/>
                  <a:pt x="1221610" y="5316328"/>
                </a:cubicBezTo>
                <a:lnTo>
                  <a:pt x="1216099" y="5309330"/>
                </a:lnTo>
                <a:lnTo>
                  <a:pt x="1217278" y="5279477"/>
                </a:lnTo>
                <a:cubicBezTo>
                  <a:pt x="1221588" y="5274318"/>
                  <a:pt x="1222716" y="5266940"/>
                  <a:pt x="1218469" y="5260597"/>
                </a:cubicBezTo>
                <a:lnTo>
                  <a:pt x="1206220" y="5152555"/>
                </a:lnTo>
                <a:cubicBezTo>
                  <a:pt x="1205294" y="5116878"/>
                  <a:pt x="1196908" y="5101727"/>
                  <a:pt x="1212921" y="5046536"/>
                </a:cubicBezTo>
                <a:cubicBezTo>
                  <a:pt x="1234138" y="4987918"/>
                  <a:pt x="1204801" y="4903116"/>
                  <a:pt x="1212183" y="4837345"/>
                </a:cubicBezTo>
                <a:cubicBezTo>
                  <a:pt x="1183151" y="4802424"/>
                  <a:pt x="1209228" y="4821062"/>
                  <a:pt x="1202048" y="4784195"/>
                </a:cubicBezTo>
                <a:cubicBezTo>
                  <a:pt x="1202483" y="4760878"/>
                  <a:pt x="1202919" y="4737561"/>
                  <a:pt x="1203354" y="4714245"/>
                </a:cubicBezTo>
                <a:lnTo>
                  <a:pt x="1201502" y="4700836"/>
                </a:lnTo>
                <a:lnTo>
                  <a:pt x="1194919" y="4697224"/>
                </a:lnTo>
                <a:lnTo>
                  <a:pt x="1187792" y="4677162"/>
                </a:lnTo>
                <a:cubicBezTo>
                  <a:pt x="1186060" y="4669625"/>
                  <a:pt x="1185291" y="4661478"/>
                  <a:pt x="1186080" y="4652429"/>
                </a:cubicBezTo>
                <a:cubicBezTo>
                  <a:pt x="1199189" y="4622456"/>
                  <a:pt x="1167081" y="4571771"/>
                  <a:pt x="1184722" y="4534840"/>
                </a:cubicBezTo>
                <a:cubicBezTo>
                  <a:pt x="1182407" y="4499077"/>
                  <a:pt x="1175424" y="4460227"/>
                  <a:pt x="1172188" y="4437851"/>
                </a:cubicBezTo>
                <a:cubicBezTo>
                  <a:pt x="1161331" y="4428466"/>
                  <a:pt x="1178123" y="4398274"/>
                  <a:pt x="1165306" y="4400581"/>
                </a:cubicBezTo>
                <a:cubicBezTo>
                  <a:pt x="1171061" y="4389819"/>
                  <a:pt x="1173552" y="4346771"/>
                  <a:pt x="1168602" y="4335651"/>
                </a:cubicBezTo>
                <a:lnTo>
                  <a:pt x="1178384" y="4280215"/>
                </a:lnTo>
                <a:lnTo>
                  <a:pt x="1177294" y="4274660"/>
                </a:lnTo>
                <a:cubicBezTo>
                  <a:pt x="1177138" y="4268882"/>
                  <a:pt x="1177520" y="4251103"/>
                  <a:pt x="1177448" y="4245552"/>
                </a:cubicBezTo>
                <a:cubicBezTo>
                  <a:pt x="1177252" y="4244155"/>
                  <a:pt x="1177058" y="4242757"/>
                  <a:pt x="1176863" y="4241361"/>
                </a:cubicBezTo>
                <a:lnTo>
                  <a:pt x="1162386" y="4207167"/>
                </a:lnTo>
                <a:cubicBezTo>
                  <a:pt x="1162950" y="4202536"/>
                  <a:pt x="1174655" y="4199565"/>
                  <a:pt x="1174343" y="4192380"/>
                </a:cubicBezTo>
                <a:lnTo>
                  <a:pt x="1160516" y="4164062"/>
                </a:lnTo>
                <a:lnTo>
                  <a:pt x="1161365" y="4158623"/>
                </a:lnTo>
                <a:lnTo>
                  <a:pt x="1144878" y="4076261"/>
                </a:lnTo>
                <a:lnTo>
                  <a:pt x="1123687" y="4005692"/>
                </a:lnTo>
                <a:lnTo>
                  <a:pt x="1096720" y="3754257"/>
                </a:lnTo>
                <a:cubicBezTo>
                  <a:pt x="1083618" y="3639924"/>
                  <a:pt x="1064313" y="3636659"/>
                  <a:pt x="1047682" y="3517638"/>
                </a:cubicBezTo>
                <a:cubicBezTo>
                  <a:pt x="1048550" y="3477187"/>
                  <a:pt x="1049418" y="3436735"/>
                  <a:pt x="1050285" y="3396284"/>
                </a:cubicBezTo>
                <a:lnTo>
                  <a:pt x="1030166" y="3320814"/>
                </a:lnTo>
                <a:lnTo>
                  <a:pt x="1034128" y="3260443"/>
                </a:lnTo>
                <a:lnTo>
                  <a:pt x="1007751" y="3198916"/>
                </a:lnTo>
                <a:cubicBezTo>
                  <a:pt x="1003323" y="3193074"/>
                  <a:pt x="1001150" y="3187393"/>
                  <a:pt x="1000384" y="3181839"/>
                </a:cubicBezTo>
                <a:cubicBezTo>
                  <a:pt x="1000734" y="3176675"/>
                  <a:pt x="1001085" y="3171511"/>
                  <a:pt x="1001435" y="3166346"/>
                </a:cubicBezTo>
                <a:lnTo>
                  <a:pt x="968918" y="3112638"/>
                </a:lnTo>
                <a:cubicBezTo>
                  <a:pt x="957125" y="3092489"/>
                  <a:pt x="955617" y="3065232"/>
                  <a:pt x="934483" y="3031628"/>
                </a:cubicBezTo>
                <a:cubicBezTo>
                  <a:pt x="914631" y="2997037"/>
                  <a:pt x="908933" y="3005661"/>
                  <a:pt x="879229" y="2948196"/>
                </a:cubicBezTo>
                <a:cubicBezTo>
                  <a:pt x="850845" y="2897154"/>
                  <a:pt x="820829" y="2806798"/>
                  <a:pt x="798666" y="2761198"/>
                </a:cubicBezTo>
                <a:cubicBezTo>
                  <a:pt x="773970" y="2714562"/>
                  <a:pt x="758278" y="2715446"/>
                  <a:pt x="746962" y="2694939"/>
                </a:cubicBezTo>
                <a:lnTo>
                  <a:pt x="712796" y="2614779"/>
                </a:lnTo>
                <a:lnTo>
                  <a:pt x="697701" y="2600020"/>
                </a:lnTo>
                <a:cubicBezTo>
                  <a:pt x="697743" y="2598787"/>
                  <a:pt x="697784" y="2597555"/>
                  <a:pt x="697823" y="2596321"/>
                </a:cubicBezTo>
                <a:lnTo>
                  <a:pt x="679645" y="2572602"/>
                </a:lnTo>
                <a:lnTo>
                  <a:pt x="680789" y="2571831"/>
                </a:lnTo>
                <a:cubicBezTo>
                  <a:pt x="682946" y="2569560"/>
                  <a:pt x="683757" y="2566863"/>
                  <a:pt x="681771" y="2563200"/>
                </a:cubicBezTo>
                <a:cubicBezTo>
                  <a:pt x="705290" y="2562299"/>
                  <a:pt x="688388" y="2558438"/>
                  <a:pt x="680456" y="2547723"/>
                </a:cubicBezTo>
                <a:cubicBezTo>
                  <a:pt x="679482" y="2534148"/>
                  <a:pt x="677183" y="2493617"/>
                  <a:pt x="675922" y="2481749"/>
                </a:cubicBezTo>
                <a:lnTo>
                  <a:pt x="672894" y="2476509"/>
                </a:lnTo>
                <a:lnTo>
                  <a:pt x="673143" y="2476297"/>
                </a:lnTo>
                <a:cubicBezTo>
                  <a:pt x="673152" y="2474932"/>
                  <a:pt x="672405" y="2473126"/>
                  <a:pt x="670567" y="2470561"/>
                </a:cubicBezTo>
                <a:lnTo>
                  <a:pt x="667369" y="2466951"/>
                </a:lnTo>
                <a:lnTo>
                  <a:pt x="661495" y="2456785"/>
                </a:lnTo>
                <a:cubicBezTo>
                  <a:pt x="661510" y="2455387"/>
                  <a:pt x="661525" y="2453987"/>
                  <a:pt x="661540" y="2452588"/>
                </a:cubicBezTo>
                <a:lnTo>
                  <a:pt x="664540" y="2449913"/>
                </a:lnTo>
                <a:lnTo>
                  <a:pt x="663581" y="2449129"/>
                </a:lnTo>
                <a:cubicBezTo>
                  <a:pt x="653014" y="2444453"/>
                  <a:pt x="642406" y="2445872"/>
                  <a:pt x="663129" y="2426579"/>
                </a:cubicBezTo>
                <a:cubicBezTo>
                  <a:pt x="643271" y="2414167"/>
                  <a:pt x="657229" y="2404769"/>
                  <a:pt x="650205" y="2379928"/>
                </a:cubicBezTo>
                <a:cubicBezTo>
                  <a:pt x="634911" y="2374359"/>
                  <a:pt x="634260" y="2365346"/>
                  <a:pt x="638008" y="2354824"/>
                </a:cubicBezTo>
                <a:cubicBezTo>
                  <a:pt x="621083" y="2334576"/>
                  <a:pt x="620949" y="2310146"/>
                  <a:pt x="609851" y="2284299"/>
                </a:cubicBezTo>
                <a:lnTo>
                  <a:pt x="585585" y="2155739"/>
                </a:lnTo>
                <a:lnTo>
                  <a:pt x="581391" y="2152892"/>
                </a:lnTo>
                <a:cubicBezTo>
                  <a:pt x="578821" y="2150768"/>
                  <a:pt x="577525" y="2149149"/>
                  <a:pt x="577083" y="2147807"/>
                </a:cubicBezTo>
                <a:lnTo>
                  <a:pt x="577251" y="2147544"/>
                </a:lnTo>
                <a:lnTo>
                  <a:pt x="546845" y="2085601"/>
                </a:lnTo>
                <a:cubicBezTo>
                  <a:pt x="538270" y="2073917"/>
                  <a:pt x="486356" y="1955894"/>
                  <a:pt x="470837" y="1931362"/>
                </a:cubicBezTo>
                <a:lnTo>
                  <a:pt x="428154" y="1657167"/>
                </a:lnTo>
                <a:lnTo>
                  <a:pt x="392797" y="1510175"/>
                </a:lnTo>
                <a:cubicBezTo>
                  <a:pt x="380165" y="1504446"/>
                  <a:pt x="369910" y="1451095"/>
                  <a:pt x="372847" y="1440507"/>
                </a:cubicBezTo>
                <a:cubicBezTo>
                  <a:pt x="369015" y="1433783"/>
                  <a:pt x="338503" y="1376212"/>
                  <a:pt x="344479" y="1367690"/>
                </a:cubicBezTo>
                <a:cubicBezTo>
                  <a:pt x="332264" y="1342150"/>
                  <a:pt x="321736" y="1310521"/>
                  <a:pt x="299558" y="1287266"/>
                </a:cubicBezTo>
                <a:cubicBezTo>
                  <a:pt x="277380" y="1264010"/>
                  <a:pt x="259203" y="1269909"/>
                  <a:pt x="243216" y="1249403"/>
                </a:cubicBezTo>
                <a:cubicBezTo>
                  <a:pt x="227230" y="1228898"/>
                  <a:pt x="218454" y="1166841"/>
                  <a:pt x="203639" y="1164232"/>
                </a:cubicBezTo>
                <a:cubicBezTo>
                  <a:pt x="192352" y="1144923"/>
                  <a:pt x="198158" y="1133798"/>
                  <a:pt x="169195" y="1087898"/>
                </a:cubicBezTo>
                <a:cubicBezTo>
                  <a:pt x="139228" y="1002950"/>
                  <a:pt x="140891" y="969630"/>
                  <a:pt x="98775" y="910071"/>
                </a:cubicBezTo>
                <a:cubicBezTo>
                  <a:pt x="45025" y="831068"/>
                  <a:pt x="34038" y="817468"/>
                  <a:pt x="43820" y="712632"/>
                </a:cubicBezTo>
                <a:cubicBezTo>
                  <a:pt x="34816" y="659496"/>
                  <a:pt x="43273" y="613587"/>
                  <a:pt x="44748" y="591246"/>
                </a:cubicBezTo>
                <a:lnTo>
                  <a:pt x="36767" y="546725"/>
                </a:lnTo>
                <a:cubicBezTo>
                  <a:pt x="36093" y="528360"/>
                  <a:pt x="35418" y="509996"/>
                  <a:pt x="34744" y="491632"/>
                </a:cubicBezTo>
                <a:cubicBezTo>
                  <a:pt x="34670" y="458441"/>
                  <a:pt x="29296" y="473054"/>
                  <a:pt x="29222" y="439863"/>
                </a:cubicBezTo>
                <a:cubicBezTo>
                  <a:pt x="29152" y="439762"/>
                  <a:pt x="2578" y="397168"/>
                  <a:pt x="2507" y="397065"/>
                </a:cubicBezTo>
                <a:cubicBezTo>
                  <a:pt x="-7796" y="385479"/>
                  <a:pt x="17492" y="336832"/>
                  <a:pt x="9810" y="317232"/>
                </a:cubicBezTo>
                <a:lnTo>
                  <a:pt x="25323" y="268841"/>
                </a:lnTo>
                <a:cubicBezTo>
                  <a:pt x="20582" y="241406"/>
                  <a:pt x="55391" y="238509"/>
                  <a:pt x="50278" y="195107"/>
                </a:cubicBezTo>
                <a:cubicBezTo>
                  <a:pt x="49891" y="157638"/>
                  <a:pt x="41873" y="124837"/>
                  <a:pt x="47653" y="93413"/>
                </a:cubicBezTo>
                <a:cubicBezTo>
                  <a:pt x="41389" y="80245"/>
                  <a:pt x="38874" y="67990"/>
                  <a:pt x="48323" y="56668"/>
                </a:cubicBezTo>
                <a:cubicBezTo>
                  <a:pt x="46028" y="30349"/>
                  <a:pt x="37896" y="18658"/>
                  <a:pt x="38423" y="5323"/>
                </a:cubicBezTo>
                <a:lnTo>
                  <a:pt x="39875" y="1"/>
                </a:lnTo>
                <a:close/>
              </a:path>
            </a:pathLst>
          </a:custGeom>
        </p:spPr>
      </p:pic>
      <p:sp>
        <p:nvSpPr>
          <p:cNvPr id="6" name="TextBox 5">
            <a:extLst>
              <a:ext uri="{FF2B5EF4-FFF2-40B4-BE49-F238E27FC236}">
                <a16:creationId xmlns:a16="http://schemas.microsoft.com/office/drawing/2014/main" id="{2DB272FA-7432-7537-9549-88553C8DB3BF}"/>
              </a:ext>
            </a:extLst>
          </p:cNvPr>
          <p:cNvSpPr txBox="1"/>
          <p:nvPr/>
        </p:nvSpPr>
        <p:spPr>
          <a:xfrm>
            <a:off x="661916" y="2852381"/>
            <a:ext cx="3161940" cy="264024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solidFill>
                  <a:schemeClr val="tx1">
                    <a:lumMod val="85000"/>
                    <a:lumOff val="15000"/>
                  </a:schemeClr>
                </a:solidFill>
                <a:latin typeface="+mj-lt"/>
                <a:ea typeface="+mj-ea"/>
                <a:cs typeface="+mj-cs"/>
              </a:rPr>
              <a:t>What is the most popular neighborhood in New York?</a:t>
            </a:r>
          </a:p>
        </p:txBody>
      </p:sp>
    </p:spTree>
    <p:extLst>
      <p:ext uri="{BB962C8B-B14F-4D97-AF65-F5344CB8AC3E}">
        <p14:creationId xmlns:p14="http://schemas.microsoft.com/office/powerpoint/2010/main" val="3203885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D153EDB2-4AAD-43F4-AE78-4D326C8133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grpSp>
        <p:nvGrpSpPr>
          <p:cNvPr id="22" name="Group 21">
            <a:extLst>
              <a:ext uri="{FF2B5EF4-FFF2-40B4-BE49-F238E27FC236}">
                <a16:creationId xmlns:a16="http://schemas.microsoft.com/office/drawing/2014/main" id="{A3CB7779-72E2-4E92-AE18-6BBC335DD8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7625" y="0"/>
            <a:ext cx="11097905" cy="6858000"/>
            <a:chOff x="547625" y="0"/>
            <a:chExt cx="11097905" cy="6858000"/>
          </a:xfrm>
        </p:grpSpPr>
        <p:sp>
          <p:nvSpPr>
            <p:cNvPr id="23" name="Freeform: Shape 22">
              <a:extLst>
                <a:ext uri="{FF2B5EF4-FFF2-40B4-BE49-F238E27FC236}">
                  <a16:creationId xmlns:a16="http://schemas.microsoft.com/office/drawing/2014/main" id="{175B9DA5-08BD-40EA-B06C-3D3CCD06A8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907575" y="0"/>
              <a:ext cx="10345003" cy="6858000"/>
            </a:xfrm>
            <a:custGeom>
              <a:avLst/>
              <a:gdLst>
                <a:gd name="connsiteX0" fmla="*/ 7551973 w 9174595"/>
                <a:gd name="connsiteY0" fmla="*/ 0 h 6858000"/>
                <a:gd name="connsiteX1" fmla="*/ 5634635 w 9174595"/>
                <a:gd name="connsiteY1" fmla="*/ 0 h 6858000"/>
                <a:gd name="connsiteX2" fmla="*/ 5550590 w 9174595"/>
                <a:gd name="connsiteY2" fmla="*/ 0 h 6858000"/>
                <a:gd name="connsiteX3" fmla="*/ 5480986 w 9174595"/>
                <a:gd name="connsiteY3" fmla="*/ 0 h 6858000"/>
                <a:gd name="connsiteX4" fmla="*/ 4886240 w 9174595"/>
                <a:gd name="connsiteY4" fmla="*/ 0 h 6858000"/>
                <a:gd name="connsiteX5" fmla="*/ 4816638 w 9174595"/>
                <a:gd name="connsiteY5" fmla="*/ 0 h 6858000"/>
                <a:gd name="connsiteX6" fmla="*/ 4357958 w 9174595"/>
                <a:gd name="connsiteY6" fmla="*/ 0 h 6858000"/>
                <a:gd name="connsiteX7" fmla="*/ 4288354 w 9174595"/>
                <a:gd name="connsiteY7" fmla="*/ 0 h 6858000"/>
                <a:gd name="connsiteX8" fmla="*/ 3693608 w 9174595"/>
                <a:gd name="connsiteY8" fmla="*/ 0 h 6858000"/>
                <a:gd name="connsiteX9" fmla="*/ 3624006 w 9174595"/>
                <a:gd name="connsiteY9" fmla="*/ 0 h 6858000"/>
                <a:gd name="connsiteX10" fmla="*/ 3276448 w 9174595"/>
                <a:gd name="connsiteY10" fmla="*/ 0 h 6858000"/>
                <a:gd name="connsiteX11" fmla="*/ 1622622 w 9174595"/>
                <a:gd name="connsiteY11" fmla="*/ 0 h 6858000"/>
                <a:gd name="connsiteX12" fmla="*/ 1600504 w 9174595"/>
                <a:gd name="connsiteY12" fmla="*/ 14997 h 6858000"/>
                <a:gd name="connsiteX13" fmla="*/ 0 w 9174595"/>
                <a:gd name="connsiteY13" fmla="*/ 3621656 h 6858000"/>
                <a:gd name="connsiteX14" fmla="*/ 1873886 w 9174595"/>
                <a:gd name="connsiteY14" fmla="*/ 6374814 h 6858000"/>
                <a:gd name="connsiteX15" fmla="*/ 2390406 w 9174595"/>
                <a:gd name="connsiteY15" fmla="*/ 6780599 h 6858000"/>
                <a:gd name="connsiteX16" fmla="*/ 2502136 w 9174595"/>
                <a:gd name="connsiteY16" fmla="*/ 6858000 h 6858000"/>
                <a:gd name="connsiteX17" fmla="*/ 3276448 w 9174595"/>
                <a:gd name="connsiteY17" fmla="*/ 6858000 h 6858000"/>
                <a:gd name="connsiteX18" fmla="*/ 3624006 w 9174595"/>
                <a:gd name="connsiteY18" fmla="*/ 6858000 h 6858000"/>
                <a:gd name="connsiteX19" fmla="*/ 3693608 w 9174595"/>
                <a:gd name="connsiteY19" fmla="*/ 6858000 h 6858000"/>
                <a:gd name="connsiteX20" fmla="*/ 4288354 w 9174595"/>
                <a:gd name="connsiteY20" fmla="*/ 6858000 h 6858000"/>
                <a:gd name="connsiteX21" fmla="*/ 4357958 w 9174595"/>
                <a:gd name="connsiteY21" fmla="*/ 6858000 h 6858000"/>
                <a:gd name="connsiteX22" fmla="*/ 4816638 w 9174595"/>
                <a:gd name="connsiteY22" fmla="*/ 6858000 h 6858000"/>
                <a:gd name="connsiteX23" fmla="*/ 4886240 w 9174595"/>
                <a:gd name="connsiteY23" fmla="*/ 6858000 h 6858000"/>
                <a:gd name="connsiteX24" fmla="*/ 5480986 w 9174595"/>
                <a:gd name="connsiteY24" fmla="*/ 6858000 h 6858000"/>
                <a:gd name="connsiteX25" fmla="*/ 5550590 w 9174595"/>
                <a:gd name="connsiteY25" fmla="*/ 6858000 h 6858000"/>
                <a:gd name="connsiteX26" fmla="*/ 5634635 w 9174595"/>
                <a:gd name="connsiteY26" fmla="*/ 6858000 h 6858000"/>
                <a:gd name="connsiteX27" fmla="*/ 6672460 w 9174595"/>
                <a:gd name="connsiteY27" fmla="*/ 6858000 h 6858000"/>
                <a:gd name="connsiteX28" fmla="*/ 6784188 w 9174595"/>
                <a:gd name="connsiteY28" fmla="*/ 6780599 h 6858000"/>
                <a:gd name="connsiteX29" fmla="*/ 7300708 w 9174595"/>
                <a:gd name="connsiteY29" fmla="*/ 6374814 h 6858000"/>
                <a:gd name="connsiteX30" fmla="*/ 9174595 w 9174595"/>
                <a:gd name="connsiteY30" fmla="*/ 3621656 h 6858000"/>
                <a:gd name="connsiteX31" fmla="*/ 7574092 w 9174595"/>
                <a:gd name="connsiteY3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174595" h="6858000">
                  <a:moveTo>
                    <a:pt x="7551973" y="0"/>
                  </a:moveTo>
                  <a:lnTo>
                    <a:pt x="5634635" y="0"/>
                  </a:lnTo>
                  <a:lnTo>
                    <a:pt x="5550590" y="0"/>
                  </a:lnTo>
                  <a:lnTo>
                    <a:pt x="5480986" y="0"/>
                  </a:lnTo>
                  <a:lnTo>
                    <a:pt x="4886240" y="0"/>
                  </a:lnTo>
                  <a:lnTo>
                    <a:pt x="4816638" y="0"/>
                  </a:lnTo>
                  <a:lnTo>
                    <a:pt x="4357958" y="0"/>
                  </a:lnTo>
                  <a:lnTo>
                    <a:pt x="4288354" y="0"/>
                  </a:lnTo>
                  <a:lnTo>
                    <a:pt x="3693608" y="0"/>
                  </a:lnTo>
                  <a:lnTo>
                    <a:pt x="3624006" y="0"/>
                  </a:lnTo>
                  <a:lnTo>
                    <a:pt x="3276448" y="0"/>
                  </a:lnTo>
                  <a:lnTo>
                    <a:pt x="1622622" y="0"/>
                  </a:lnTo>
                  <a:lnTo>
                    <a:pt x="1600504" y="14997"/>
                  </a:lnTo>
                  <a:cubicBezTo>
                    <a:pt x="573594" y="754641"/>
                    <a:pt x="0" y="2093192"/>
                    <a:pt x="0" y="3621656"/>
                  </a:cubicBezTo>
                  <a:cubicBezTo>
                    <a:pt x="0" y="4969131"/>
                    <a:pt x="928496" y="5602839"/>
                    <a:pt x="1873886" y="6374814"/>
                  </a:cubicBezTo>
                  <a:cubicBezTo>
                    <a:pt x="2046046" y="6515397"/>
                    <a:pt x="2216632" y="6653108"/>
                    <a:pt x="2390406" y="6780599"/>
                  </a:cubicBezTo>
                  <a:lnTo>
                    <a:pt x="2502136" y="6858000"/>
                  </a:lnTo>
                  <a:lnTo>
                    <a:pt x="3276448" y="6858000"/>
                  </a:lnTo>
                  <a:lnTo>
                    <a:pt x="3624006" y="6858000"/>
                  </a:lnTo>
                  <a:lnTo>
                    <a:pt x="3693608" y="6858000"/>
                  </a:lnTo>
                  <a:lnTo>
                    <a:pt x="4288354" y="6858000"/>
                  </a:lnTo>
                  <a:lnTo>
                    <a:pt x="4357958" y="6858000"/>
                  </a:lnTo>
                  <a:lnTo>
                    <a:pt x="4816638" y="6858000"/>
                  </a:lnTo>
                  <a:lnTo>
                    <a:pt x="4886240" y="6858000"/>
                  </a:lnTo>
                  <a:lnTo>
                    <a:pt x="5480986" y="6858000"/>
                  </a:lnTo>
                  <a:lnTo>
                    <a:pt x="5550590" y="6858000"/>
                  </a:lnTo>
                  <a:lnTo>
                    <a:pt x="5634635" y="6858000"/>
                  </a:lnTo>
                  <a:lnTo>
                    <a:pt x="6672460" y="6858000"/>
                  </a:lnTo>
                  <a:lnTo>
                    <a:pt x="6784188" y="6780599"/>
                  </a:lnTo>
                  <a:cubicBezTo>
                    <a:pt x="6957963" y="6653108"/>
                    <a:pt x="7128548" y="6515397"/>
                    <a:pt x="7300708" y="6374814"/>
                  </a:cubicBezTo>
                  <a:cubicBezTo>
                    <a:pt x="8246100" y="5602839"/>
                    <a:pt x="9174595" y="4969131"/>
                    <a:pt x="9174595" y="3621656"/>
                  </a:cubicBezTo>
                  <a:cubicBezTo>
                    <a:pt x="9174595" y="2093192"/>
                    <a:pt x="8601001" y="754641"/>
                    <a:pt x="7574092" y="14997"/>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EE62D72-11EF-40E9-BF23-0FCAEACDD7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70867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676336F2-6633-4E26-8760-05F94D87D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75235"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39F3102E-7749-422F-8F51-A148252B8E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547625" y="0"/>
              <a:ext cx="2209181" cy="6858000"/>
            </a:xfrm>
            <a:custGeom>
              <a:avLst/>
              <a:gdLst>
                <a:gd name="connsiteX0" fmla="*/ 955085 w 2209181"/>
                <a:gd name="connsiteY0" fmla="*/ 0 h 6858000"/>
                <a:gd name="connsiteX1" fmla="*/ 937727 w 2209181"/>
                <a:gd name="connsiteY1" fmla="*/ 0 h 6858000"/>
                <a:gd name="connsiteX2" fmla="*/ 963738 w 2209181"/>
                <a:gd name="connsiteY2" fmla="*/ 24346 h 6858000"/>
                <a:gd name="connsiteX3" fmla="*/ 2184004 w 2209181"/>
                <a:gd name="connsiteY3" fmla="*/ 3809420 h 6858000"/>
                <a:gd name="connsiteX4" fmla="*/ 218679 w 2209181"/>
                <a:gd name="connsiteY4" fmla="*/ 6681644 h 6858000"/>
                <a:gd name="connsiteX5" fmla="*/ 0 w 2209181"/>
                <a:gd name="connsiteY5" fmla="*/ 6858000 h 6858000"/>
                <a:gd name="connsiteX6" fmla="*/ 19349 w 2209181"/>
                <a:gd name="connsiteY6" fmla="*/ 6858000 h 6858000"/>
                <a:gd name="connsiteX7" fmla="*/ 236958 w 2209181"/>
                <a:gd name="connsiteY7" fmla="*/ 6682507 h 6858000"/>
                <a:gd name="connsiteX8" fmla="*/ 2202283 w 2209181"/>
                <a:gd name="connsiteY8" fmla="*/ 3810283 h 6858000"/>
                <a:gd name="connsiteX9" fmla="*/ 982018 w 2209181"/>
                <a:gd name="connsiteY9" fmla="*/ 2521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9181" h="6858000">
                  <a:moveTo>
                    <a:pt x="955085" y="0"/>
                  </a:moveTo>
                  <a:lnTo>
                    <a:pt x="937727" y="0"/>
                  </a:lnTo>
                  <a:lnTo>
                    <a:pt x="963738" y="24346"/>
                  </a:lnTo>
                  <a:cubicBezTo>
                    <a:pt x="1818009" y="885455"/>
                    <a:pt x="2251801" y="2269402"/>
                    <a:pt x="2184004" y="3809420"/>
                  </a:cubicBezTo>
                  <a:cubicBezTo>
                    <a:pt x="2120250" y="5257592"/>
                    <a:pt x="1181008" y="5895709"/>
                    <a:pt x="218679" y="6681644"/>
                  </a:cubicBezTo>
                  <a:lnTo>
                    <a:pt x="0" y="6858000"/>
                  </a:lnTo>
                  <a:lnTo>
                    <a:pt x="19349" y="6858000"/>
                  </a:lnTo>
                  <a:lnTo>
                    <a:pt x="236958" y="6682507"/>
                  </a:lnTo>
                  <a:cubicBezTo>
                    <a:pt x="1199288" y="5896573"/>
                    <a:pt x="2138530" y="5258455"/>
                    <a:pt x="2202283" y="3810283"/>
                  </a:cubicBezTo>
                  <a:cubicBezTo>
                    <a:pt x="2270080" y="2270266"/>
                    <a:pt x="1836289" y="886318"/>
                    <a:pt x="982018" y="25210"/>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871191CD-1211-4C40-9D45-449D9BE65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36349" y="0"/>
              <a:ext cx="2209181" cy="6858000"/>
            </a:xfrm>
            <a:custGeom>
              <a:avLst/>
              <a:gdLst>
                <a:gd name="connsiteX0" fmla="*/ 937727 w 2209181"/>
                <a:gd name="connsiteY0" fmla="*/ 0 h 6858000"/>
                <a:gd name="connsiteX1" fmla="*/ 955085 w 2209181"/>
                <a:gd name="connsiteY1" fmla="*/ 0 h 6858000"/>
                <a:gd name="connsiteX2" fmla="*/ 982018 w 2209181"/>
                <a:gd name="connsiteY2" fmla="*/ 25210 h 6858000"/>
                <a:gd name="connsiteX3" fmla="*/ 2202283 w 2209181"/>
                <a:gd name="connsiteY3" fmla="*/ 3810283 h 6858000"/>
                <a:gd name="connsiteX4" fmla="*/ 236958 w 2209181"/>
                <a:gd name="connsiteY4" fmla="*/ 6682507 h 6858000"/>
                <a:gd name="connsiteX5" fmla="*/ 19349 w 2209181"/>
                <a:gd name="connsiteY5" fmla="*/ 6858000 h 6858000"/>
                <a:gd name="connsiteX6" fmla="*/ 0 w 2209181"/>
                <a:gd name="connsiteY6" fmla="*/ 6858000 h 6858000"/>
                <a:gd name="connsiteX7" fmla="*/ 218679 w 2209181"/>
                <a:gd name="connsiteY7" fmla="*/ 6681644 h 6858000"/>
                <a:gd name="connsiteX8" fmla="*/ 2184004 w 2209181"/>
                <a:gd name="connsiteY8" fmla="*/ 3809420 h 6858000"/>
                <a:gd name="connsiteX9" fmla="*/ 963738 w 2209181"/>
                <a:gd name="connsiteY9" fmla="*/ 243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9181" h="6858000">
                  <a:moveTo>
                    <a:pt x="937727" y="0"/>
                  </a:moveTo>
                  <a:lnTo>
                    <a:pt x="955085" y="0"/>
                  </a:lnTo>
                  <a:lnTo>
                    <a:pt x="982018" y="25210"/>
                  </a:lnTo>
                  <a:cubicBezTo>
                    <a:pt x="1836289" y="886318"/>
                    <a:pt x="2270080" y="2270266"/>
                    <a:pt x="2202283" y="3810283"/>
                  </a:cubicBezTo>
                  <a:cubicBezTo>
                    <a:pt x="2138530" y="5258455"/>
                    <a:pt x="1199288" y="5896573"/>
                    <a:pt x="236958" y="6682507"/>
                  </a:cubicBezTo>
                  <a:lnTo>
                    <a:pt x="19349" y="6858000"/>
                  </a:lnTo>
                  <a:lnTo>
                    <a:pt x="0" y="6858000"/>
                  </a:lnTo>
                  <a:lnTo>
                    <a:pt x="218679" y="6681644"/>
                  </a:lnTo>
                  <a:cubicBezTo>
                    <a:pt x="1181008" y="5895709"/>
                    <a:pt x="2120250" y="5257592"/>
                    <a:pt x="2184004" y="3809420"/>
                  </a:cubicBezTo>
                  <a:cubicBezTo>
                    <a:pt x="2251801" y="2269402"/>
                    <a:pt x="1818009" y="885455"/>
                    <a:pt x="963738" y="24346"/>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pic>
        <p:nvPicPr>
          <p:cNvPr id="3" name="Picture 2">
            <a:extLst>
              <a:ext uri="{FF2B5EF4-FFF2-40B4-BE49-F238E27FC236}">
                <a16:creationId xmlns:a16="http://schemas.microsoft.com/office/drawing/2014/main" id="{E11F6DD4-5FC5-9F44-DA27-B3A7A4CB097F}"/>
              </a:ext>
            </a:extLst>
          </p:cNvPr>
          <p:cNvPicPr>
            <a:picLocks noChangeAspect="1"/>
          </p:cNvPicPr>
          <p:nvPr/>
        </p:nvPicPr>
        <p:blipFill>
          <a:blip r:embed="rId3"/>
          <a:stretch>
            <a:fillRect/>
          </a:stretch>
        </p:blipFill>
        <p:spPr>
          <a:xfrm>
            <a:off x="419605" y="988117"/>
            <a:ext cx="11352790" cy="4881766"/>
          </a:xfrm>
          <a:prstGeom prst="rect">
            <a:avLst/>
          </a:prstGeom>
          <a:effectLst>
            <a:outerShdw blurRad="50800" dist="50800" dir="3000000" algn="ctr" rotWithShape="0">
              <a:srgbClr val="000000">
                <a:alpha val="40000"/>
              </a:srgbClr>
            </a:outerShdw>
          </a:effectLst>
        </p:spPr>
      </p:pic>
    </p:spTree>
    <p:extLst>
      <p:ext uri="{BB962C8B-B14F-4D97-AF65-F5344CB8AC3E}">
        <p14:creationId xmlns:p14="http://schemas.microsoft.com/office/powerpoint/2010/main" val="2856226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4" name="Picture 3" descr="Stairs going up an apartment">
            <a:extLst>
              <a:ext uri="{FF2B5EF4-FFF2-40B4-BE49-F238E27FC236}">
                <a16:creationId xmlns:a16="http://schemas.microsoft.com/office/drawing/2014/main" id="{1D91D2E0-E248-E31D-09A9-3AA403FA6A4D}"/>
              </a:ext>
            </a:extLst>
          </p:cNvPr>
          <p:cNvPicPr>
            <a:picLocks noChangeAspect="1"/>
          </p:cNvPicPr>
          <p:nvPr/>
        </p:nvPicPr>
        <p:blipFill rotWithShape="1">
          <a:blip r:embed="rId2"/>
          <a:srcRect t="15710" r="-1" b="-1"/>
          <a:stretch/>
        </p:blipFill>
        <p:spPr>
          <a:xfrm>
            <a:off x="1524" y="10"/>
            <a:ext cx="12188952" cy="6857990"/>
          </a:xfrm>
          <a:prstGeom prst="rect">
            <a:avLst/>
          </a:prstGeom>
        </p:spPr>
      </p:pic>
      <p:sp>
        <p:nvSpPr>
          <p:cNvPr id="15" name="Freeform: Shape 14">
            <a:extLst>
              <a:ext uri="{FF2B5EF4-FFF2-40B4-BE49-F238E27FC236}">
                <a16:creationId xmlns:a16="http://schemas.microsoft.com/office/drawing/2014/main" id="{1BE70332-ECAF-47BB-8C7B-BD049452F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0337" y="875758"/>
            <a:ext cx="5219885" cy="5109539"/>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716D9361-A35A-4DC8-AAB9-04FD2D6FE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986" y="673591"/>
            <a:ext cx="5565913" cy="541540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87FC31AD-FBB3-4219-A758-D6F7594A0A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7734" y="1041621"/>
            <a:ext cx="4953365" cy="480152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Meiryo"/>
            </a:endParaRPr>
          </a:p>
        </p:txBody>
      </p:sp>
      <p:sp>
        <p:nvSpPr>
          <p:cNvPr id="2" name="TextBox 1">
            <a:extLst>
              <a:ext uri="{FF2B5EF4-FFF2-40B4-BE49-F238E27FC236}">
                <a16:creationId xmlns:a16="http://schemas.microsoft.com/office/drawing/2014/main" id="{F19AE408-B987-6DE0-0098-D7335C7EABE8}"/>
              </a:ext>
            </a:extLst>
          </p:cNvPr>
          <p:cNvSpPr txBox="1"/>
          <p:nvPr/>
        </p:nvSpPr>
        <p:spPr>
          <a:xfrm>
            <a:off x="1394220" y="2110550"/>
            <a:ext cx="4181444" cy="236267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3600" dirty="0">
                <a:solidFill>
                  <a:schemeClr val="tx1">
                    <a:lumMod val="75000"/>
                    <a:lumOff val="25000"/>
                  </a:schemeClr>
                </a:solidFill>
                <a:latin typeface="+mj-lt"/>
                <a:ea typeface="+mj-ea"/>
                <a:cs typeface="+mj-cs"/>
              </a:rPr>
              <a:t>What are the popular Room Types and Property Types in New York?</a:t>
            </a:r>
          </a:p>
        </p:txBody>
      </p:sp>
    </p:spTree>
    <p:extLst>
      <p:ext uri="{BB962C8B-B14F-4D97-AF65-F5344CB8AC3E}">
        <p14:creationId xmlns:p14="http://schemas.microsoft.com/office/powerpoint/2010/main" val="2286241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21" name="Freeform: Shape 20">
            <a:extLst>
              <a:ext uri="{FF2B5EF4-FFF2-40B4-BE49-F238E27FC236}">
                <a16:creationId xmlns:a16="http://schemas.microsoft.com/office/drawing/2014/main" id="{0ACBD85E-A404-45CB-B532-1039E479D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DB1626B1-BAC7-4893-A5AC-620597685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D64E9910-51FE-45BF-973D-9D2401FD3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7" name="Picture 6">
            <a:extLst>
              <a:ext uri="{FF2B5EF4-FFF2-40B4-BE49-F238E27FC236}">
                <a16:creationId xmlns:a16="http://schemas.microsoft.com/office/drawing/2014/main" id="{47AD2834-542E-9ADD-3B57-666578A59D2E}"/>
              </a:ext>
            </a:extLst>
          </p:cNvPr>
          <p:cNvPicPr>
            <a:picLocks noChangeAspect="1"/>
          </p:cNvPicPr>
          <p:nvPr/>
        </p:nvPicPr>
        <p:blipFill>
          <a:blip r:embed="rId3"/>
          <a:stretch>
            <a:fillRect/>
          </a:stretch>
        </p:blipFill>
        <p:spPr>
          <a:xfrm>
            <a:off x="344653" y="847638"/>
            <a:ext cx="11502694" cy="4966609"/>
          </a:xfrm>
          <a:prstGeom prst="rect">
            <a:avLst/>
          </a:prstGeom>
          <a:effectLst>
            <a:outerShdw blurRad="50800" dist="50800" dir="3000000" algn="ctr" rotWithShape="0">
              <a:srgbClr val="000000">
                <a:alpha val="40000"/>
              </a:srgbClr>
            </a:outerShdw>
          </a:effectLst>
        </p:spPr>
      </p:pic>
    </p:spTree>
    <p:extLst>
      <p:ext uri="{BB962C8B-B14F-4D97-AF65-F5344CB8AC3E}">
        <p14:creationId xmlns:p14="http://schemas.microsoft.com/office/powerpoint/2010/main" val="423277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3" name="Picture 3" descr="Aerial view of buildings">
            <a:extLst>
              <a:ext uri="{FF2B5EF4-FFF2-40B4-BE49-F238E27FC236}">
                <a16:creationId xmlns:a16="http://schemas.microsoft.com/office/drawing/2014/main" id="{82257A01-6B22-58C2-3619-7FE6F6CCA927}"/>
              </a:ext>
            </a:extLst>
          </p:cNvPr>
          <p:cNvPicPr>
            <a:picLocks noChangeAspect="1"/>
          </p:cNvPicPr>
          <p:nvPr/>
        </p:nvPicPr>
        <p:blipFill rotWithShape="1">
          <a:blip r:embed="rId2"/>
          <a:srcRect r="3182" b="-1"/>
          <a:stretch/>
        </p:blipFill>
        <p:spPr>
          <a:xfrm>
            <a:off x="20" y="10"/>
            <a:ext cx="9947062" cy="6857990"/>
          </a:xfrm>
          <a:prstGeom prst="rect">
            <a:avLst/>
          </a:prstGeom>
        </p:spPr>
      </p:pic>
      <p:sp>
        <p:nvSpPr>
          <p:cNvPr id="27" name="Freeform: Shape 26">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29" name="Freeform: Shape 28">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31" name="Freeform: Shape 30">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extBox 1">
            <a:extLst>
              <a:ext uri="{FF2B5EF4-FFF2-40B4-BE49-F238E27FC236}">
                <a16:creationId xmlns:a16="http://schemas.microsoft.com/office/drawing/2014/main" id="{4738B2E5-5721-8EF1-AFFC-27B47A3FAA52}"/>
              </a:ext>
            </a:extLst>
          </p:cNvPr>
          <p:cNvSpPr txBox="1"/>
          <p:nvPr/>
        </p:nvSpPr>
        <p:spPr>
          <a:xfrm>
            <a:off x="8046719" y="2722729"/>
            <a:ext cx="3633747" cy="2700062"/>
          </a:xfrm>
          <a:prstGeom prst="rect">
            <a:avLst/>
          </a:prstGeom>
        </p:spPr>
        <p:txBody>
          <a:bodyPr vert="horz" lIns="91440" tIns="45720" rIns="91440" bIns="45720" rtlCol="0">
            <a:normAutofit/>
          </a:bodyPr>
          <a:lstStyle/>
          <a:p>
            <a:pPr indent="-228600">
              <a:lnSpc>
                <a:spcPct val="90000"/>
              </a:lnSpc>
              <a:spcAft>
                <a:spcPts val="600"/>
              </a:spcAft>
            </a:pPr>
            <a:r>
              <a:rPr lang="en-US" sz="3200" dirty="0">
                <a:latin typeface="+mj-lt"/>
              </a:rPr>
              <a:t>What are the selling points of the short-stay rentals in New York?</a:t>
            </a:r>
          </a:p>
        </p:txBody>
      </p:sp>
    </p:spTree>
    <p:extLst>
      <p:ext uri="{BB962C8B-B14F-4D97-AF65-F5344CB8AC3E}">
        <p14:creationId xmlns:p14="http://schemas.microsoft.com/office/powerpoint/2010/main" val="7130789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5624</TotalTime>
  <Words>763</Words>
  <Application>Microsoft Office PowerPoint</Application>
  <PresentationFormat>Widescreen</PresentationFormat>
  <Paragraphs>84</Paragraphs>
  <Slides>15</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Meiryo</vt:lpstr>
      <vt:lpstr>Arial</vt:lpstr>
      <vt:lpstr>Calibri</vt:lpstr>
      <vt:lpstr>Calibri Light</vt:lpstr>
      <vt:lpstr>Tableau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Patricia May Sales</dc:creator>
  <cp:lastModifiedBy>Patricia May Sales</cp:lastModifiedBy>
  <cp:revision>32</cp:revision>
  <dcterms:created xsi:type="dcterms:W3CDTF">2023-07-04T06:18:02Z</dcterms:created>
  <dcterms:modified xsi:type="dcterms:W3CDTF">2023-07-18T03:24:04Z</dcterms:modified>
</cp:coreProperties>
</file>

<file path=docProps/thumbnail.jpeg>
</file>